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7"/>
  </p:normalViewPr>
  <p:slideViewPr>
    <p:cSldViewPr snapToGrid="0" snapToObjects="1">
      <p:cViewPr varScale="1">
        <p:scale>
          <a:sx n="159" d="100"/>
          <a:sy n="159" d="100"/>
        </p:scale>
        <p:origin x="19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01/01/11 15:03:04|A|218.189.6.2|9304|217.171.93.0/24|9304 6453 701 22351 25395 43256|IGP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2" name="Shape 1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AS1 := 10.1.0.0/24</a:t>
            </a:r>
          </a:p>
          <a:p>
            <a:r>
              <a:t>|</a:t>
            </a:r>
          </a:p>
          <a:p>
            <a:r>
              <a:t>AS2 := 10.1.2.0/23 —&gt;  Combine AS1 + AS3: 10.1.0.0/23 </a:t>
            </a:r>
          </a:p>
          <a:p>
            <a:r>
              <a:t>|</a:t>
            </a:r>
          </a:p>
          <a:p>
            <a:r>
              <a:t>AS3 := 10.1.1.0/24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Rectangle 9"/>
          <p:cNvSpPr/>
          <p:nvPr/>
        </p:nvSpPr>
        <p:spPr>
          <a:xfrm>
            <a:off x="-9144" y="6053328"/>
            <a:ext cx="2249424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Rectangle 10"/>
          <p:cNvSpPr/>
          <p:nvPr/>
        </p:nvSpPr>
        <p:spPr>
          <a:xfrm>
            <a:off x="2359151" y="6044184"/>
            <a:ext cx="6784849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62200" y="6050036"/>
            <a:ext cx="6705600" cy="6858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6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6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6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6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6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6697" y="2527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5562600" cy="55165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Rectangle 6"/>
          <p:cNvSpPr/>
          <p:nvPr/>
        </p:nvSpPr>
        <p:spPr>
          <a:xfrm>
            <a:off x="6096317" y="0"/>
            <a:ext cx="32004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Rectangle 7"/>
          <p:cNvSpPr/>
          <p:nvPr/>
        </p:nvSpPr>
        <p:spPr>
          <a:xfrm>
            <a:off x="6142037" y="609600"/>
            <a:ext cx="228601" cy="62484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Rectangle 8"/>
          <p:cNvSpPr/>
          <p:nvPr/>
        </p:nvSpPr>
        <p:spPr>
          <a:xfrm>
            <a:off x="6142037" y="0"/>
            <a:ext cx="228601" cy="5334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 rot="5400000">
            <a:off x="6082935" y="1003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>
            <a:off x="-1" y="1234439"/>
            <a:ext cx="9144001" cy="32004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Rectangle 7"/>
          <p:cNvSpPr/>
          <p:nvPr/>
        </p:nvSpPr>
        <p:spPr>
          <a:xfrm>
            <a:off x="-1" y="1280160"/>
            <a:ext cx="533401" cy="228601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Rectangle 8"/>
          <p:cNvSpPr/>
          <p:nvPr/>
        </p:nvSpPr>
        <p:spPr>
          <a:xfrm>
            <a:off x="590549" y="1280160"/>
            <a:ext cx="8553452" cy="2286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2399" y="228599"/>
            <a:ext cx="8839202" cy="9906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49"/>
            <a:ext cx="319842" cy="3200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152399" y="1600199"/>
            <a:ext cx="8839202" cy="5105402"/>
          </a:xfrm>
          <a:prstGeom prst="rect">
            <a:avLst/>
          </a:prstGeom>
        </p:spPr>
        <p:txBody>
          <a:bodyPr/>
          <a:lstStyle>
            <a:lvl1pPr marL="309004" indent="-309004">
              <a:defRPr sz="2800"/>
            </a:lvl1pPr>
            <a:lvl2pPr marL="661181" indent="-295421">
              <a:defRPr sz="2800"/>
            </a:lvl2pPr>
            <a:lvl3pPr marL="964095" indent="-278295">
              <a:defRPr sz="2800"/>
            </a:lvl3pPr>
            <a:lvl4pPr marL="1463039" indent="-320039">
              <a:defRPr sz="2800"/>
            </a:lvl4pPr>
            <a:lvl5pPr marL="1920239" indent="-320039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97" y="124230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743200"/>
            <a:ext cx="7123114" cy="16732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800">
                <a:solidFill>
                  <a:srgbClr val="464646"/>
                </a:solidFill>
              </a:defRPr>
            </a:lvl1pPr>
            <a:lvl2pPr marL="0" indent="365760">
              <a:buClrTx/>
              <a:buSzTx/>
              <a:buNone/>
              <a:defRPr sz="2800">
                <a:solidFill>
                  <a:srgbClr val="464646"/>
                </a:solidFill>
              </a:defRPr>
            </a:lvl2pPr>
            <a:lvl3pPr marL="0" indent="685800">
              <a:buClrTx/>
              <a:buSzTx/>
              <a:buNone/>
              <a:defRPr sz="2800">
                <a:solidFill>
                  <a:srgbClr val="464646"/>
                </a:solidFill>
              </a:defRPr>
            </a:lvl3pPr>
            <a:lvl4pPr marL="0" indent="1143000">
              <a:buClrTx/>
              <a:buSzTx/>
              <a:buNone/>
              <a:defRPr sz="2800">
                <a:solidFill>
                  <a:srgbClr val="464646"/>
                </a:solidFill>
              </a:defRPr>
            </a:lvl4pPr>
            <a:lvl5pPr marL="0" indent="1600200">
              <a:buClrTx/>
              <a:buSzTx/>
              <a:buNone/>
              <a:defRPr sz="2800">
                <a:solidFill>
                  <a:srgbClr val="46464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Rectangle 6"/>
          <p:cNvSpPr/>
          <p:nvPr/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3853" y="590867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589567"/>
            <a:ext cx="3886200" cy="4572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752600"/>
            <a:ext cx="3886200" cy="6400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800600" y="1752600"/>
            <a:ext cx="3886200" cy="6400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1pPr>
            <a:lvl2pPr marL="0" indent="36576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6858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11430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16002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700"/>
            </a:lvl1pPr>
            <a:lvl2pPr marL="0" indent="365760">
              <a:buClrTx/>
              <a:buSzTx/>
              <a:buNone/>
              <a:defRPr sz="1700"/>
            </a:lvl2pPr>
            <a:lvl3pPr marL="0" indent="685800">
              <a:buClrTx/>
              <a:buSzTx/>
              <a:buNone/>
              <a:defRPr sz="1700"/>
            </a:lvl3pPr>
            <a:lvl4pPr marL="0" indent="1143000">
              <a:buClrTx/>
              <a:buSzTx/>
              <a:buNone/>
              <a:defRPr sz="1700"/>
            </a:lvl4pPr>
            <a:lvl5pPr marL="0" indent="1600200">
              <a:buClrTx/>
              <a:buSzTx/>
              <a:buNone/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Rectangle 7"/>
          <p:cNvSpPr/>
          <p:nvPr/>
        </p:nvSpPr>
        <p:spPr>
          <a:xfrm>
            <a:off x="-9145" y="4572000"/>
            <a:ext cx="9144001" cy="886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Rectangle 8"/>
          <p:cNvSpPr/>
          <p:nvPr/>
        </p:nvSpPr>
        <p:spPr>
          <a:xfrm>
            <a:off x="-9145" y="4663440"/>
            <a:ext cx="1463042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Rectangle 9"/>
          <p:cNvSpPr/>
          <p:nvPr/>
        </p:nvSpPr>
        <p:spPr>
          <a:xfrm>
            <a:off x="1545336" y="4654296"/>
            <a:ext cx="7598665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Rectangle 10"/>
          <p:cNvSpPr/>
          <p:nvPr/>
        </p:nvSpPr>
        <p:spPr>
          <a:xfrm>
            <a:off x="1447800" y="0"/>
            <a:ext cx="100585" cy="6867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3091" y="4756467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Picture Placeholder 2"/>
          <p:cNvSpPr>
            <a:spLocks noGrp="1"/>
          </p:cNvSpPr>
          <p:nvPr>
            <p:ph type="pic" idx="13"/>
          </p:nvPr>
        </p:nvSpPr>
        <p:spPr>
          <a:xfrm>
            <a:off x="1560575" y="0"/>
            <a:ext cx="7583425" cy="45689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97" y="6272530"/>
            <a:ext cx="346806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ctr">
              <a:defRPr b="1"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40" marR="0" indent="-32004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32" marR="0" indent="-30597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bw.sh/" TargetMode="External"/><Relationship Id="rId2" Type="http://schemas.openxmlformats.org/officeDocument/2006/relationships/hyperlink" Target="http://mislove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avid.choffnes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gp.he.net/net/205.251.192.0/24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how-verizon-and-a-bgp-optimizer-knocked-large-parts-of-the-internet-offline-today/" TargetMode="External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ftp://ftp.arin.net/info/asn.tx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btitle 2"/>
          <p:cNvSpPr txBox="1"/>
          <p:nvPr/>
        </p:nvSpPr>
        <p:spPr>
          <a:xfrm>
            <a:off x="685798" y="3496235"/>
            <a:ext cx="7990114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700"/>
              </a:spcBef>
              <a:defRPr sz="3600" b="1">
                <a:solidFill>
                  <a:srgbClr val="FFFFFF"/>
                </a:solidFill>
              </a:defRPr>
            </a:pPr>
            <a:r>
              <a:t>Lecture 10: Inter Domain Routing</a:t>
            </a:r>
            <a:endParaRPr sz="2600"/>
          </a:p>
          <a:p>
            <a:pPr>
              <a:spcBef>
                <a:spcPts val="700"/>
              </a:spcBef>
              <a:defRPr sz="3600" b="1">
                <a:solidFill>
                  <a:srgbClr val="FFFFFF"/>
                </a:solidFill>
              </a:defRPr>
            </a:pPr>
            <a:r>
              <a:t>(It’s all about the Money)</a:t>
            </a:r>
          </a:p>
        </p:txBody>
      </p:sp>
      <p:sp>
        <p:nvSpPr>
          <p:cNvPr id="156" name="Title 1"/>
          <p:cNvSpPr txBox="1">
            <a:spLocks noGrp="1"/>
          </p:cNvSpPr>
          <p:nvPr>
            <p:ph type="ctrTitle"/>
          </p:nvPr>
        </p:nvSpPr>
        <p:spPr>
          <a:xfrm>
            <a:off x="685799" y="1143000"/>
            <a:ext cx="7395882" cy="1828800"/>
          </a:xfrm>
          <a:prstGeom prst="rect">
            <a:avLst/>
          </a:prstGeom>
        </p:spPr>
        <p:txBody>
          <a:bodyPr/>
          <a:lstStyle/>
          <a:p>
            <a:pPr defTabSz="777240">
              <a:defRPr sz="5100" cap="none"/>
            </a:pPr>
            <a:r>
              <a:t>CSCI-351</a:t>
            </a:r>
            <a:br/>
            <a:r>
              <a:rPr sz="4165"/>
              <a:t>Data communication and Networks</a:t>
            </a:r>
          </a:p>
        </p:txBody>
      </p:sp>
      <p:sp>
        <p:nvSpPr>
          <p:cNvPr id="157" name="The slide is built with the help of Prof. Alan Mislove, Christo Wilson, and David Choffnes's class"/>
          <p:cNvSpPr txBox="1"/>
          <p:nvPr/>
        </p:nvSpPr>
        <p:spPr>
          <a:xfrm>
            <a:off x="2387002" y="6292595"/>
            <a:ext cx="62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1300">
                <a:solidFill>
                  <a:srgbClr val="FFFFFF"/>
                </a:solidFill>
              </a:defRPr>
            </a:pPr>
            <a:r>
              <a:t>The slide is built with the help of Prof. </a:t>
            </a:r>
            <a:r>
              <a:rPr>
                <a:hlinkClick r:id="rId2"/>
              </a:rPr>
              <a:t>Alan Mislove</a:t>
            </a:r>
            <a:r>
              <a:t>, </a:t>
            </a:r>
            <a:r>
              <a:rPr>
                <a:hlinkClick r:id="rId3"/>
              </a:rPr>
              <a:t>Christo Wilson</a:t>
            </a:r>
            <a:r>
              <a:t>, and </a:t>
            </a:r>
            <a:r>
              <a:rPr>
                <a:hlinkClick r:id="rId4"/>
              </a:rPr>
              <a:t>David Choffnes</a:t>
            </a:r>
            <a:r>
              <a:t>'s class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3900"/>
            <a:ext cx="9144001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Peering Wars</a:t>
            </a:r>
          </a:p>
        </p:txBody>
      </p:sp>
      <p:sp>
        <p:nvSpPr>
          <p:cNvPr id="505" name="Content Placeholder 5"/>
          <p:cNvSpPr txBox="1">
            <a:spLocks noGrp="1"/>
          </p:cNvSpPr>
          <p:nvPr>
            <p:ph type="body" sz="half" idx="1"/>
          </p:nvPr>
        </p:nvSpPr>
        <p:spPr>
          <a:xfrm>
            <a:off x="104171" y="2273144"/>
            <a:ext cx="4391630" cy="3581401"/>
          </a:xfrm>
          <a:prstGeom prst="rect">
            <a:avLst/>
          </a:prstGeom>
        </p:spPr>
        <p:txBody>
          <a:bodyPr/>
          <a:lstStyle/>
          <a:p>
            <a:r>
              <a:t>Reduce upstream costs</a:t>
            </a:r>
          </a:p>
          <a:p>
            <a:r>
              <a:t>Improve end-to-end performance</a:t>
            </a:r>
          </a:p>
          <a:p>
            <a:r>
              <a:t>May be the only way to connect to parts of the Internet</a:t>
            </a:r>
          </a:p>
        </p:txBody>
      </p:sp>
      <p:sp>
        <p:nvSpPr>
          <p:cNvPr id="506" name="Content Placeholder 7"/>
          <p:cNvSpPr txBox="1"/>
          <p:nvPr/>
        </p:nvSpPr>
        <p:spPr>
          <a:xfrm>
            <a:off x="4800598" y="2273144"/>
            <a:ext cx="4250804" cy="398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You would rather have customers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Peers are often competitors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Peering agreements require periodic renegotiation</a:t>
            </a:r>
          </a:p>
        </p:txBody>
      </p:sp>
      <p:sp>
        <p:nvSpPr>
          <p:cNvPr id="50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08" name="Text Placeholder 4"/>
          <p:cNvSpPr>
            <a:spLocks noGrp="1"/>
          </p:cNvSpPr>
          <p:nvPr>
            <p:ph type="body" idx="13"/>
          </p:nvPr>
        </p:nvSpPr>
        <p:spPr>
          <a:xfrm>
            <a:off x="104171" y="1587344"/>
            <a:ext cx="4391630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Peer</a:t>
            </a:r>
          </a:p>
        </p:txBody>
      </p:sp>
      <p:sp>
        <p:nvSpPr>
          <p:cNvPr id="509" name="Text Placeholder 6"/>
          <p:cNvSpPr>
            <a:spLocks noGrp="1"/>
          </p:cNvSpPr>
          <p:nvPr>
            <p:ph type="body" idx="14"/>
          </p:nvPr>
        </p:nvSpPr>
        <p:spPr>
          <a:xfrm>
            <a:off x="4800598" y="1587344"/>
            <a:ext cx="4250804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Don’t Peer</a:t>
            </a:r>
          </a:p>
        </p:txBody>
      </p:sp>
      <p:sp>
        <p:nvSpPr>
          <p:cNvPr id="510" name="Text Placeholder 4"/>
          <p:cNvSpPr txBox="1"/>
          <p:nvPr/>
        </p:nvSpPr>
        <p:spPr>
          <a:xfrm>
            <a:off x="609114" y="5760901"/>
            <a:ext cx="7818795" cy="9373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7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Peering struggles in the ISP world are extremely contentions, agreements are usually confidential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traight Connector 185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Types of BGP Neighbors</a:t>
            </a:r>
          </a:p>
        </p:txBody>
      </p:sp>
      <p:sp>
        <p:nvSpPr>
          <p:cNvPr id="51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59698"/>
            <a:ext cx="31984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517" name="Cloud 4"/>
          <p:cNvGrpSpPr/>
          <p:nvPr/>
        </p:nvGrpSpPr>
        <p:grpSpPr>
          <a:xfrm>
            <a:off x="-1736134" y="2469385"/>
            <a:ext cx="2766159" cy="1990133"/>
            <a:chOff x="0" y="0"/>
            <a:chExt cx="2766157" cy="1990132"/>
          </a:xfrm>
        </p:grpSpPr>
        <p:sp>
          <p:nvSpPr>
            <p:cNvPr id="515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0" name="Cloud 5"/>
          <p:cNvGrpSpPr/>
          <p:nvPr/>
        </p:nvGrpSpPr>
        <p:grpSpPr>
          <a:xfrm>
            <a:off x="8260251" y="2491419"/>
            <a:ext cx="2766159" cy="1990133"/>
            <a:chOff x="0" y="0"/>
            <a:chExt cx="2766157" cy="1990132"/>
          </a:xfrm>
        </p:grpSpPr>
        <p:sp>
          <p:nvSpPr>
            <p:cNvPr id="51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3" name="Cloud 6"/>
          <p:cNvGrpSpPr/>
          <p:nvPr/>
        </p:nvGrpSpPr>
        <p:grpSpPr>
          <a:xfrm>
            <a:off x="2222638" y="2218947"/>
            <a:ext cx="4477757" cy="3439441"/>
            <a:chOff x="0" y="0"/>
            <a:chExt cx="4477755" cy="3439440"/>
          </a:xfrm>
        </p:grpSpPr>
        <p:sp>
          <p:nvSpPr>
            <p:cNvPr id="521" name="Shape"/>
            <p:cNvSpPr/>
            <p:nvPr/>
          </p:nvSpPr>
          <p:spPr>
            <a:xfrm>
              <a:off x="0" y="-1"/>
              <a:ext cx="4477756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"/>
            <p:cNvSpPr/>
            <p:nvPr/>
          </p:nvSpPr>
          <p:spPr>
            <a:xfrm>
              <a:off x="227370" y="174892"/>
              <a:ext cx="410312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1" name="Straight Connector 10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2" name="Straight Connector 58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3" name="Straight Connector 61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4" name="Straight Connector 85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5" name="Straight Connector 88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6" name="Straight Connector 91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7" name="Straight Connector 94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8" name="Straight Connector 97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9" name="Straight Connector 100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90" name="Straight Connector 103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pic>
        <p:nvPicPr>
          <p:cNvPr id="5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144" y="325791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0065" y="36713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014" y="4639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281" y="263456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1457" y="3367170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96" y="337818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732" y="32612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traight Connector 107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92" name="Straight Connector 119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" name="Straight Connector 122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4" name="Straight Connector 126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5" name="Straight Connector 134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6" name="Straight Connector 135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7" name="Straight Connector 136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8" name="Straight Connector 137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" name="Straight Connector 138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Straight Connector 139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3" name="Group 153"/>
          <p:cNvGrpSpPr/>
          <p:nvPr/>
        </p:nvGrpSpPr>
        <p:grpSpPr>
          <a:xfrm>
            <a:off x="3052932" y="2224445"/>
            <a:ext cx="1259403" cy="729625"/>
            <a:chOff x="0" y="0"/>
            <a:chExt cx="1259402" cy="729624"/>
          </a:xfrm>
        </p:grpSpPr>
        <p:sp>
          <p:nvSpPr>
            <p:cNvPr id="551" name="Rectangular Callout 154"/>
            <p:cNvSpPr/>
            <p:nvPr/>
          </p:nvSpPr>
          <p:spPr>
            <a:xfrm flipH="1">
              <a:off x="0" y="0"/>
              <a:ext cx="1259403" cy="72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123"/>
                  </a:lnTo>
                  <a:lnTo>
                    <a:pt x="9000" y="14123"/>
                  </a:lnTo>
                  <a:lnTo>
                    <a:pt x="4775" y="21600"/>
                  </a:lnTo>
                  <a:lnTo>
                    <a:pt x="3600" y="14123"/>
                  </a:lnTo>
                  <a:lnTo>
                    <a:pt x="0" y="14123"/>
                  </a:lnTo>
                  <a:lnTo>
                    <a:pt x="0" y="823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TextBox 155"/>
            <p:cNvSpPr txBox="1"/>
            <p:nvPr/>
          </p:nvSpPr>
          <p:spPr>
            <a:xfrm>
              <a:off x="0" y="0"/>
              <a:ext cx="1259402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IGP</a:t>
              </a:r>
            </a:p>
          </p:txBody>
        </p:sp>
      </p:grpSp>
      <p:grpSp>
        <p:nvGrpSpPr>
          <p:cNvPr id="556" name="Group 156"/>
          <p:cNvGrpSpPr/>
          <p:nvPr/>
        </p:nvGrpSpPr>
        <p:grpSpPr>
          <a:xfrm>
            <a:off x="6543168" y="1415676"/>
            <a:ext cx="2252267" cy="1865978"/>
            <a:chOff x="0" y="0"/>
            <a:chExt cx="2252266" cy="1865977"/>
          </a:xfrm>
        </p:grpSpPr>
        <p:sp>
          <p:nvSpPr>
            <p:cNvPr id="554" name="Rectangular Callout 157"/>
            <p:cNvSpPr/>
            <p:nvPr/>
          </p:nvSpPr>
          <p:spPr>
            <a:xfrm flipH="1">
              <a:off x="0" y="0"/>
              <a:ext cx="2252267" cy="186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311"/>
                  </a:lnTo>
                  <a:lnTo>
                    <a:pt x="18000" y="16311"/>
                  </a:lnTo>
                  <a:lnTo>
                    <a:pt x="19434" y="21600"/>
                  </a:lnTo>
                  <a:lnTo>
                    <a:pt x="12600" y="16311"/>
                  </a:lnTo>
                  <a:lnTo>
                    <a:pt x="0" y="16311"/>
                  </a:lnTo>
                  <a:lnTo>
                    <a:pt x="0" y="9515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TextBox 158"/>
            <p:cNvSpPr txBox="1"/>
            <p:nvPr/>
          </p:nvSpPr>
          <p:spPr>
            <a:xfrm>
              <a:off x="0" y="0"/>
              <a:ext cx="2252267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Exterior routers also speak IGP</a:t>
              </a:r>
            </a:p>
          </p:txBody>
        </p:sp>
      </p:grpSp>
      <p:sp>
        <p:nvSpPr>
          <p:cNvPr id="601" name="Straight Connector 159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" name="Straight Connector 160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1" name="Group 161"/>
          <p:cNvGrpSpPr/>
          <p:nvPr/>
        </p:nvGrpSpPr>
        <p:grpSpPr>
          <a:xfrm>
            <a:off x="7217719" y="3748735"/>
            <a:ext cx="1527475" cy="758053"/>
            <a:chOff x="0" y="0"/>
            <a:chExt cx="1527473" cy="758052"/>
          </a:xfrm>
        </p:grpSpPr>
        <p:sp>
          <p:nvSpPr>
            <p:cNvPr id="559" name="Rectangular Callout 162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TextBox 163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eBGP</a:t>
              </a:r>
            </a:p>
          </p:txBody>
        </p:sp>
      </p:grpSp>
      <p:grpSp>
        <p:nvGrpSpPr>
          <p:cNvPr id="564" name="Group 164"/>
          <p:cNvGrpSpPr/>
          <p:nvPr/>
        </p:nvGrpSpPr>
        <p:grpSpPr>
          <a:xfrm>
            <a:off x="1097260" y="3596299"/>
            <a:ext cx="1527474" cy="829173"/>
            <a:chOff x="0" y="0"/>
            <a:chExt cx="1527473" cy="829172"/>
          </a:xfrm>
        </p:grpSpPr>
        <p:sp>
          <p:nvSpPr>
            <p:cNvPr id="562" name="Rectangular Callout 165"/>
            <p:cNvSpPr/>
            <p:nvPr/>
          </p:nvSpPr>
          <p:spPr>
            <a:xfrm flipH="1">
              <a:off x="0" y="0"/>
              <a:ext cx="1527474" cy="82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0"/>
                  </a:moveTo>
                  <a:lnTo>
                    <a:pt x="12600" y="9050"/>
                  </a:lnTo>
                  <a:lnTo>
                    <a:pt x="12912" y="0"/>
                  </a:lnTo>
                  <a:lnTo>
                    <a:pt x="18000" y="9050"/>
                  </a:lnTo>
                  <a:lnTo>
                    <a:pt x="21600" y="905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11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TextBox 166"/>
            <p:cNvSpPr txBox="1"/>
            <p:nvPr/>
          </p:nvSpPr>
          <p:spPr>
            <a:xfrm>
              <a:off x="0" y="34403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eBGP</a:t>
              </a:r>
            </a:p>
          </p:txBody>
        </p:sp>
      </p:grp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1992" y="4945217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8" name="Cloud 176"/>
          <p:cNvGrpSpPr/>
          <p:nvPr/>
        </p:nvGrpSpPr>
        <p:grpSpPr>
          <a:xfrm>
            <a:off x="4003601" y="6184588"/>
            <a:ext cx="2766159" cy="1990133"/>
            <a:chOff x="0" y="0"/>
            <a:chExt cx="2766157" cy="1990132"/>
          </a:xfrm>
        </p:grpSpPr>
        <p:sp>
          <p:nvSpPr>
            <p:cNvPr id="56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549" y="60671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Straight Connector 180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4" name="Straight Connector 191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" name="Straight Connector 194"/>
          <p:cNvSpPr/>
          <p:nvPr/>
        </p:nvSpPr>
        <p:spPr>
          <a:xfrm>
            <a:off x="2570290" y="3641598"/>
            <a:ext cx="2251704" cy="1516902"/>
          </a:xfrm>
          <a:prstGeom prst="line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5" name="Straight Connector 197"/>
          <p:cNvSpPr/>
          <p:nvPr/>
        </p:nvSpPr>
        <p:spPr>
          <a:xfrm>
            <a:off x="2882110" y="3458242"/>
            <a:ext cx="3464633" cy="99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6" name="Group 200"/>
          <p:cNvGrpSpPr/>
          <p:nvPr/>
        </p:nvGrpSpPr>
        <p:grpSpPr>
          <a:xfrm>
            <a:off x="6004700" y="4529480"/>
            <a:ext cx="1527475" cy="758053"/>
            <a:chOff x="0" y="0"/>
            <a:chExt cx="1527473" cy="758052"/>
          </a:xfrm>
        </p:grpSpPr>
        <p:sp>
          <p:nvSpPr>
            <p:cNvPr id="574" name="Rectangular Callout 201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TextBox 202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iBGP</a:t>
              </a:r>
            </a:p>
          </p:txBody>
        </p:sp>
      </p:grpSp>
      <p:grpSp>
        <p:nvGrpSpPr>
          <p:cNvPr id="579" name="Group 206"/>
          <p:cNvGrpSpPr/>
          <p:nvPr/>
        </p:nvGrpSpPr>
        <p:grpSpPr>
          <a:xfrm>
            <a:off x="1782467" y="4128939"/>
            <a:ext cx="1527475" cy="1011440"/>
            <a:chOff x="0" y="0"/>
            <a:chExt cx="1527473" cy="1011439"/>
          </a:xfrm>
        </p:grpSpPr>
        <p:sp>
          <p:nvSpPr>
            <p:cNvPr id="577" name="Rectangular Callout 207"/>
            <p:cNvSpPr/>
            <p:nvPr/>
          </p:nvSpPr>
          <p:spPr>
            <a:xfrm flipH="1">
              <a:off x="0" y="0"/>
              <a:ext cx="1527474" cy="100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30"/>
                  </a:moveTo>
                  <a:lnTo>
                    <a:pt x="3600" y="11330"/>
                  </a:lnTo>
                  <a:lnTo>
                    <a:pt x="1965" y="0"/>
                  </a:lnTo>
                  <a:lnTo>
                    <a:pt x="9000" y="11330"/>
                  </a:lnTo>
                  <a:lnTo>
                    <a:pt x="21600" y="1133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30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TextBox 208"/>
            <p:cNvSpPr txBox="1"/>
            <p:nvPr/>
          </p:nvSpPr>
          <p:spPr>
            <a:xfrm>
              <a:off x="0" y="526299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iBGP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xit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3" dur="500" fill="hold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xit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7" dur="500" fill="hold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xit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1" dur="500" fill="hold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xit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5" dur="500" fill="hold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xit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9" dur="500" fill="hold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xit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3" dur="500" fill="hold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xit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7" dur="500" fill="hold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xit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1" dur="500" fill="hold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xit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5" dur="500" fill="hold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1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2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2" presetClass="entr" presetSubtype="4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2" presetClass="entr" presetSubtype="4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2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2" presetClass="entr" presetSubtype="4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" presetClass="entr" presetSubtype="4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1" animBg="1" advAuto="0"/>
      <p:bldP spid="592" grpId="14" animBg="1" advAuto="0"/>
      <p:bldP spid="593" grpId="2" animBg="1" advAuto="0"/>
      <p:bldP spid="593" grpId="15" animBg="1" advAuto="0"/>
      <p:bldP spid="594" grpId="3" animBg="1" advAuto="0"/>
      <p:bldP spid="594" grpId="16" animBg="1" advAuto="0"/>
      <p:bldP spid="595" grpId="4" animBg="1" advAuto="0"/>
      <p:bldP spid="595" grpId="17" animBg="1" advAuto="0"/>
      <p:bldP spid="596" grpId="5" animBg="1" advAuto="0"/>
      <p:bldP spid="596" grpId="18" animBg="1" advAuto="0"/>
      <p:bldP spid="597" grpId="6" animBg="1" advAuto="0"/>
      <p:bldP spid="597" grpId="19" animBg="1" advAuto="0"/>
      <p:bldP spid="598" grpId="7" animBg="1" advAuto="0"/>
      <p:bldP spid="598" grpId="20" animBg="1" advAuto="0"/>
      <p:bldP spid="599" grpId="8" animBg="1" advAuto="0"/>
      <p:bldP spid="599" grpId="21" animBg="1" advAuto="0"/>
      <p:bldP spid="600" grpId="9" animBg="1" advAuto="0"/>
      <p:bldP spid="600" grpId="22" animBg="1" advAuto="0"/>
      <p:bldP spid="553" grpId="10" animBg="1" advAuto="0"/>
      <p:bldP spid="553" grpId="12" animBg="1" advAuto="0"/>
      <p:bldP spid="556" grpId="11" animBg="1" advAuto="0"/>
      <p:bldP spid="556" grpId="13" animBg="1" advAuto="0"/>
      <p:bldP spid="601" grpId="25" animBg="1" advAuto="0"/>
      <p:bldP spid="602" grpId="24" animBg="1" advAuto="0"/>
      <p:bldP spid="561" grpId="26" animBg="1" advAuto="0"/>
      <p:bldP spid="564" grpId="27" animBg="1" advAuto="0"/>
      <p:bldP spid="603" grpId="23" animBg="1" advAuto="0"/>
      <p:bldP spid="604" grpId="29" animBg="1" advAuto="0"/>
      <p:bldP spid="572" grpId="30" animBg="1" advAuto="0"/>
      <p:bldP spid="605" grpId="28" animBg="1" advAuto="0"/>
      <p:bldP spid="576" grpId="31" animBg="1" advAuto="0"/>
      <p:bldP spid="579" grpId="3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iBGP Meshes</a:t>
            </a:r>
          </a:p>
        </p:txBody>
      </p:sp>
      <p:sp>
        <p:nvSpPr>
          <p:cNvPr id="60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09" name="Content Placeholder 8"/>
          <p:cNvSpPr txBox="1">
            <a:spLocks noGrp="1"/>
          </p:cNvSpPr>
          <p:nvPr>
            <p:ph type="body" sz="half" idx="1"/>
          </p:nvPr>
        </p:nvSpPr>
        <p:spPr>
          <a:xfrm>
            <a:off x="4582554" y="1600200"/>
            <a:ext cx="4473310" cy="5105400"/>
          </a:xfrm>
          <a:prstGeom prst="rect">
            <a:avLst/>
          </a:prstGeom>
        </p:spPr>
        <p:txBody>
          <a:bodyPr/>
          <a:lstStyle/>
          <a:p>
            <a:r>
              <a:t>Question: why do we need iBGP?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OSPF does not include BGP policy info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Prevents routing loops within the AS</a:t>
            </a:r>
          </a:p>
          <a:p>
            <a:r>
              <a:t>iBGP updates do not trigger announcements</a:t>
            </a:r>
          </a:p>
        </p:txBody>
      </p:sp>
      <p:grpSp>
        <p:nvGrpSpPr>
          <p:cNvPr id="612" name="Cloud 9"/>
          <p:cNvGrpSpPr/>
          <p:nvPr/>
        </p:nvGrpSpPr>
        <p:grpSpPr>
          <a:xfrm>
            <a:off x="233086" y="3150701"/>
            <a:ext cx="4112124" cy="3439441"/>
            <a:chOff x="0" y="0"/>
            <a:chExt cx="4112123" cy="3439440"/>
          </a:xfrm>
        </p:grpSpPr>
        <p:sp>
          <p:nvSpPr>
            <p:cNvPr id="610" name="Shape"/>
            <p:cNvSpPr/>
            <p:nvPr/>
          </p:nvSpPr>
          <p:spPr>
            <a:xfrm>
              <a:off x="0" y="-1"/>
              <a:ext cx="4112124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"/>
            <p:cNvSpPr/>
            <p:nvPr/>
          </p:nvSpPr>
          <p:spPr>
            <a:xfrm>
              <a:off x="208804" y="174892"/>
              <a:ext cx="376808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130" y="4309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427" y="34458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65" y="485600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543" y="619198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687" y="596399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921" y="31401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traight Connector 44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46" name="Straight Connector 4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21" name="Straight Connector 50"/>
          <p:cNvSpPr/>
          <p:nvPr/>
        </p:nvSpPr>
        <p:spPr>
          <a:xfrm flipV="1">
            <a:off x="1548101" y="3520511"/>
            <a:ext cx="924379" cy="2671479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7" name="Straight Connector 5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48" name="Straight Connector 5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49" name="Straight Connector 60"/>
          <p:cNvSpPr/>
          <p:nvPr/>
        </p:nvSpPr>
        <p:spPr>
          <a:xfrm>
            <a:off x="516714" y="3814863"/>
            <a:ext cx="327701" cy="105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0" name="Straight Connector 63"/>
          <p:cNvSpPr/>
          <p:nvPr/>
        </p:nvSpPr>
        <p:spPr>
          <a:xfrm>
            <a:off x="943783" y="3816704"/>
            <a:ext cx="559286" cy="2380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1" name="Straight Connector 66"/>
          <p:cNvSpPr/>
          <p:nvPr/>
        </p:nvSpPr>
        <p:spPr>
          <a:xfrm>
            <a:off x="1070879" y="3800265"/>
            <a:ext cx="2236332" cy="218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2" name="Straight Connector 69"/>
          <p:cNvSpPr/>
          <p:nvPr/>
        </p:nvSpPr>
        <p:spPr>
          <a:xfrm>
            <a:off x="1213082" y="3720477"/>
            <a:ext cx="2497121" cy="6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3" name="Straight Connector 74"/>
          <p:cNvSpPr/>
          <p:nvPr/>
        </p:nvSpPr>
        <p:spPr>
          <a:xfrm>
            <a:off x="601828" y="5217485"/>
            <a:ext cx="805827" cy="99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4" name="Straight Connector 77"/>
          <p:cNvSpPr/>
          <p:nvPr/>
        </p:nvSpPr>
        <p:spPr>
          <a:xfrm>
            <a:off x="762251" y="5154805"/>
            <a:ext cx="2415200" cy="88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5" name="Straight Connector 82"/>
          <p:cNvSpPr/>
          <p:nvPr/>
        </p:nvSpPr>
        <p:spPr>
          <a:xfrm>
            <a:off x="776217" y="4546223"/>
            <a:ext cx="2928177" cy="44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6" name="Straight Connector 85"/>
          <p:cNvSpPr/>
          <p:nvPr/>
        </p:nvSpPr>
        <p:spPr>
          <a:xfrm>
            <a:off x="1860946" y="6189126"/>
            <a:ext cx="1300489" cy="15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7" name="Straight Connector 88"/>
          <p:cNvSpPr/>
          <p:nvPr/>
        </p:nvSpPr>
        <p:spPr>
          <a:xfrm>
            <a:off x="1749617" y="4654600"/>
            <a:ext cx="2063200" cy="157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8" name="Straight Connector 91"/>
          <p:cNvSpPr/>
          <p:nvPr/>
        </p:nvSpPr>
        <p:spPr>
          <a:xfrm>
            <a:off x="3533765" y="4678867"/>
            <a:ext cx="425363" cy="129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9" name="Straight Connector 39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0" name="Straight Connector 9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1" name="Straight Connector 100"/>
          <p:cNvSpPr/>
          <p:nvPr/>
        </p:nvSpPr>
        <p:spPr>
          <a:xfrm>
            <a:off x="1600094" y="3509128"/>
            <a:ext cx="815441" cy="2692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2" name="Straight Connector 10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3" name="Straight Connector 10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41" name="Right Arrow 109"/>
          <p:cNvGrpSpPr/>
          <p:nvPr/>
        </p:nvGrpSpPr>
        <p:grpSpPr>
          <a:xfrm>
            <a:off x="2010289" y="1720072"/>
            <a:ext cx="924768" cy="1327527"/>
            <a:chOff x="0" y="0"/>
            <a:chExt cx="924767" cy="1327526"/>
          </a:xfrm>
        </p:grpSpPr>
        <p:sp>
          <p:nvSpPr>
            <p:cNvPr id="639" name="Arrow"/>
            <p:cNvSpPr/>
            <p:nvPr/>
          </p:nvSpPr>
          <p:spPr>
            <a:xfrm rot="5400000">
              <a:off x="-201380" y="201379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eBGP"/>
            <p:cNvSpPr txBox="1"/>
            <p:nvPr/>
          </p:nvSpPr>
          <p:spPr>
            <a:xfrm rot="5400000">
              <a:off x="-85784" y="33099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eBGP</a:t>
              </a:r>
            </a:p>
          </p:txBody>
        </p:sp>
      </p:grpSp>
      <p:grpSp>
        <p:nvGrpSpPr>
          <p:cNvPr id="644" name="Group 110"/>
          <p:cNvGrpSpPr/>
          <p:nvPr/>
        </p:nvGrpSpPr>
        <p:grpSpPr>
          <a:xfrm>
            <a:off x="80596" y="2544535"/>
            <a:ext cx="1527474" cy="839791"/>
            <a:chOff x="0" y="0"/>
            <a:chExt cx="1527473" cy="839790"/>
          </a:xfrm>
        </p:grpSpPr>
        <p:sp>
          <p:nvSpPr>
            <p:cNvPr id="642" name="Rectangular Callout 111"/>
            <p:cNvSpPr/>
            <p:nvPr/>
          </p:nvSpPr>
          <p:spPr>
            <a:xfrm flipH="1">
              <a:off x="0" y="0"/>
              <a:ext cx="1527474" cy="83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270"/>
                  </a:lnTo>
                  <a:lnTo>
                    <a:pt x="9000" y="12270"/>
                  </a:lnTo>
                  <a:lnTo>
                    <a:pt x="875" y="21600"/>
                  </a:lnTo>
                  <a:lnTo>
                    <a:pt x="3600" y="12270"/>
                  </a:lnTo>
                  <a:lnTo>
                    <a:pt x="0" y="12270"/>
                  </a:lnTo>
                  <a:lnTo>
                    <a:pt x="0" y="715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TextBox 112"/>
            <p:cNvSpPr txBox="1"/>
            <p:nvPr/>
          </p:nvSpPr>
          <p:spPr>
            <a:xfrm>
              <a:off x="0" y="0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iBGP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8" build="p" animBg="1" advAuto="0"/>
      <p:bldP spid="659" grpId="2" animBg="1" advAuto="0"/>
      <p:bldP spid="660" grpId="3" animBg="1" advAuto="0"/>
      <p:bldP spid="661" grpId="4" animBg="1" advAuto="0"/>
      <p:bldP spid="662" grpId="5" animBg="1" advAuto="0"/>
      <p:bldP spid="663" grpId="6" animBg="1" advAuto="0"/>
      <p:bldP spid="641" grpId="1" animBg="1" advAuto="0"/>
      <p:bldP spid="644" grpId="7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Cloud 77"/>
          <p:cNvGrpSpPr/>
          <p:nvPr/>
        </p:nvGrpSpPr>
        <p:grpSpPr>
          <a:xfrm>
            <a:off x="7151430" y="2396900"/>
            <a:ext cx="1920532" cy="1278672"/>
            <a:chOff x="0" y="0"/>
            <a:chExt cx="1920530" cy="1278671"/>
          </a:xfrm>
        </p:grpSpPr>
        <p:sp>
          <p:nvSpPr>
            <p:cNvPr id="66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0" name="Cloud 78"/>
          <p:cNvGrpSpPr/>
          <p:nvPr/>
        </p:nvGrpSpPr>
        <p:grpSpPr>
          <a:xfrm>
            <a:off x="2295963" y="3925125"/>
            <a:ext cx="1920532" cy="1278672"/>
            <a:chOff x="0" y="0"/>
            <a:chExt cx="1920530" cy="1278671"/>
          </a:xfrm>
        </p:grpSpPr>
        <p:sp>
          <p:nvSpPr>
            <p:cNvPr id="66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3" name="Cloud 79"/>
          <p:cNvGrpSpPr/>
          <p:nvPr/>
        </p:nvGrpSpPr>
        <p:grpSpPr>
          <a:xfrm>
            <a:off x="485225" y="5325266"/>
            <a:ext cx="1920532" cy="1278672"/>
            <a:chOff x="0" y="0"/>
            <a:chExt cx="1920530" cy="1278671"/>
          </a:xfrm>
        </p:grpSpPr>
        <p:sp>
          <p:nvSpPr>
            <p:cNvPr id="67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6" name="Cloud 80"/>
          <p:cNvGrpSpPr/>
          <p:nvPr/>
        </p:nvGrpSpPr>
        <p:grpSpPr>
          <a:xfrm>
            <a:off x="6870400" y="3897641"/>
            <a:ext cx="1920532" cy="1278673"/>
            <a:chOff x="0" y="0"/>
            <a:chExt cx="1920530" cy="1278671"/>
          </a:xfrm>
        </p:grpSpPr>
        <p:sp>
          <p:nvSpPr>
            <p:cNvPr id="67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9" name="Cloud 74"/>
          <p:cNvGrpSpPr/>
          <p:nvPr/>
        </p:nvGrpSpPr>
        <p:grpSpPr>
          <a:xfrm>
            <a:off x="4733936" y="3467142"/>
            <a:ext cx="1920532" cy="1278672"/>
            <a:chOff x="0" y="0"/>
            <a:chExt cx="1920530" cy="1278671"/>
          </a:xfrm>
        </p:grpSpPr>
        <p:sp>
          <p:nvSpPr>
            <p:cNvPr id="67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80" name="Rectang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 Vector Protocol</a:t>
            </a:r>
          </a:p>
        </p:txBody>
      </p:sp>
      <p:sp>
        <p:nvSpPr>
          <p:cNvPr id="681" name="Rectangle 4"/>
          <p:cNvSpPr txBox="1">
            <a:spLocks noGrp="1"/>
          </p:cNvSpPr>
          <p:nvPr>
            <p:ph type="body" sz="half" idx="1"/>
          </p:nvPr>
        </p:nvSpPr>
        <p:spPr>
          <a:xfrm>
            <a:off x="152400" y="1587914"/>
            <a:ext cx="8839200" cy="22245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400"/>
            </a:pPr>
            <a:r>
              <a:t>AS-path: sequence of ASs a route traverses</a:t>
            </a:r>
          </a:p>
          <a:p>
            <a:pPr marL="640080" lvl="1" indent="-274320">
              <a:spcBef>
                <a:spcPts val="600"/>
              </a:spcBef>
              <a:buClr>
                <a:schemeClr val="accent1"/>
              </a:buClr>
              <a:defRPr sz="2100"/>
            </a:pPr>
            <a:r>
              <a:t>Like distance vector, plus additional information</a:t>
            </a:r>
            <a:endParaRPr sz="2600"/>
          </a:p>
          <a:p>
            <a:pPr>
              <a:spcBef>
                <a:spcPts val="600"/>
              </a:spcBef>
              <a:defRPr sz="2400"/>
            </a:pPr>
            <a:r>
              <a:t>Used for loop detection and to apply policy</a:t>
            </a:r>
          </a:p>
          <a:p>
            <a:pPr>
              <a:spcBef>
                <a:spcPts val="600"/>
              </a:spcBef>
              <a:defRPr sz="2400"/>
            </a:pPr>
            <a:r>
              <a:t>Default choice: route with </a:t>
            </a:r>
            <a:r>
              <a:rPr>
                <a:solidFill>
                  <a:schemeClr val="accent2"/>
                </a:solidFill>
              </a:rPr>
              <a:t>fewest # of ASs</a:t>
            </a:r>
          </a:p>
        </p:txBody>
      </p:sp>
      <p:sp>
        <p:nvSpPr>
          <p:cNvPr id="682" name="Text Box 61"/>
          <p:cNvSpPr txBox="1"/>
          <p:nvPr/>
        </p:nvSpPr>
        <p:spPr>
          <a:xfrm>
            <a:off x="6946931" y="4456508"/>
            <a:ext cx="1641228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110.10.0.0/16</a:t>
            </a:r>
          </a:p>
        </p:txBody>
      </p:sp>
      <p:sp>
        <p:nvSpPr>
          <p:cNvPr id="683" name="Text Box 62"/>
          <p:cNvSpPr txBox="1"/>
          <p:nvPr/>
        </p:nvSpPr>
        <p:spPr>
          <a:xfrm>
            <a:off x="995497" y="5743576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1</a:t>
            </a:r>
          </a:p>
        </p:txBody>
      </p:sp>
      <p:sp>
        <p:nvSpPr>
          <p:cNvPr id="684" name="Text Box 63"/>
          <p:cNvSpPr txBox="1"/>
          <p:nvPr/>
        </p:nvSpPr>
        <p:spPr>
          <a:xfrm>
            <a:off x="2773184" y="4291129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2</a:t>
            </a:r>
          </a:p>
        </p:txBody>
      </p:sp>
      <p:sp>
        <p:nvSpPr>
          <p:cNvPr id="685" name="Text Box 60"/>
          <p:cNvSpPr txBox="1"/>
          <p:nvPr/>
        </p:nvSpPr>
        <p:spPr>
          <a:xfrm>
            <a:off x="4774565" y="4001873"/>
            <a:ext cx="1655243" cy="37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130.10.0.0/16</a:t>
            </a:r>
          </a:p>
        </p:txBody>
      </p:sp>
      <p:sp>
        <p:nvSpPr>
          <p:cNvPr id="686" name="Text Box 64"/>
          <p:cNvSpPr txBox="1"/>
          <p:nvPr/>
        </p:nvSpPr>
        <p:spPr>
          <a:xfrm>
            <a:off x="5215392" y="3595211"/>
            <a:ext cx="779215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3</a:t>
            </a:r>
          </a:p>
        </p:txBody>
      </p:sp>
      <p:sp>
        <p:nvSpPr>
          <p:cNvPr id="687" name="Text Box 59"/>
          <p:cNvSpPr txBox="1"/>
          <p:nvPr/>
        </p:nvSpPr>
        <p:spPr>
          <a:xfrm>
            <a:off x="7220877" y="2905174"/>
            <a:ext cx="1655242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120.10.0.0/16</a:t>
            </a:r>
          </a:p>
        </p:txBody>
      </p:sp>
      <p:sp>
        <p:nvSpPr>
          <p:cNvPr id="688" name="Text Box 65"/>
          <p:cNvSpPr txBox="1"/>
          <p:nvPr/>
        </p:nvSpPr>
        <p:spPr>
          <a:xfrm>
            <a:off x="7661702" y="2498351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4</a:t>
            </a:r>
          </a:p>
        </p:txBody>
      </p:sp>
      <p:sp>
        <p:nvSpPr>
          <p:cNvPr id="689" name="Text Box 66"/>
          <p:cNvSpPr txBox="1"/>
          <p:nvPr/>
        </p:nvSpPr>
        <p:spPr>
          <a:xfrm>
            <a:off x="7380672" y="4045348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5</a:t>
            </a:r>
          </a:p>
        </p:txBody>
      </p:sp>
      <p:sp>
        <p:nvSpPr>
          <p:cNvPr id="69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98" name="Straight Connector 81"/>
          <p:cNvSpPr/>
          <p:nvPr/>
        </p:nvSpPr>
        <p:spPr>
          <a:xfrm>
            <a:off x="2164311" y="5056689"/>
            <a:ext cx="455342" cy="352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99" name="Straight Connector 82"/>
          <p:cNvSpPr/>
          <p:nvPr/>
        </p:nvSpPr>
        <p:spPr>
          <a:xfrm>
            <a:off x="4176476" y="4278399"/>
            <a:ext cx="602540" cy="113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00" name="Straight Connector 85"/>
          <p:cNvSpPr/>
          <p:nvPr/>
        </p:nvSpPr>
        <p:spPr>
          <a:xfrm>
            <a:off x="6581743" y="3412741"/>
            <a:ext cx="679491" cy="300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696" name="Group 91"/>
          <p:cNvGrpSpPr/>
          <p:nvPr/>
        </p:nvGrpSpPr>
        <p:grpSpPr>
          <a:xfrm>
            <a:off x="2140147" y="5321960"/>
            <a:ext cx="6761481" cy="1409083"/>
            <a:chOff x="0" y="0"/>
            <a:chExt cx="6761480" cy="1409082"/>
          </a:xfrm>
        </p:grpSpPr>
        <p:sp>
          <p:nvSpPr>
            <p:cNvPr id="694" name="Rectangular Callout 92"/>
            <p:cNvSpPr/>
            <p:nvPr/>
          </p:nvSpPr>
          <p:spPr>
            <a:xfrm flipH="1">
              <a:off x="0" y="0"/>
              <a:ext cx="6761481" cy="14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405" y="0"/>
                  </a:lnTo>
                  <a:lnTo>
                    <a:pt x="19405" y="12600"/>
                  </a:lnTo>
                  <a:lnTo>
                    <a:pt x="21600" y="11209"/>
                  </a:lnTo>
                  <a:lnTo>
                    <a:pt x="19405" y="18000"/>
                  </a:lnTo>
                  <a:lnTo>
                    <a:pt x="19405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TextBox 93"/>
            <p:cNvSpPr txBox="1"/>
            <p:nvPr/>
          </p:nvSpPr>
          <p:spPr>
            <a:xfrm>
              <a:off x="687073" y="0"/>
              <a:ext cx="6074406" cy="1141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120.10.0.0/16: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4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130.10.0.0/16: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110.10.0.0/16: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5</a:t>
              </a:r>
            </a:p>
          </p:txBody>
        </p:sp>
      </p:grpSp>
      <p:sp>
        <p:nvSpPr>
          <p:cNvPr id="697" name="Freeform 64"/>
          <p:cNvSpPr/>
          <p:nvPr/>
        </p:nvSpPr>
        <p:spPr>
          <a:xfrm>
            <a:off x="4241493" y="4538948"/>
            <a:ext cx="2677100" cy="55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4" extrusionOk="0">
                <a:moveTo>
                  <a:pt x="0" y="0"/>
                </a:moveTo>
                <a:cubicBezTo>
                  <a:pt x="2244" y="10239"/>
                  <a:pt x="4489" y="20478"/>
                  <a:pt x="8089" y="21039"/>
                </a:cubicBezTo>
                <a:cubicBezTo>
                  <a:pt x="11689" y="21600"/>
                  <a:pt x="16644" y="12483"/>
                  <a:pt x="21600" y="3366"/>
                </a:cubicBezTo>
              </a:path>
            </a:pathLst>
          </a:custGeom>
          <a:ln w="5715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Operations (Simplified)</a:t>
            </a:r>
          </a:p>
        </p:txBody>
      </p:sp>
      <p:sp>
        <p:nvSpPr>
          <p:cNvPr id="70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706" name="Rounded Rectangle 7"/>
          <p:cNvGrpSpPr/>
          <p:nvPr/>
        </p:nvGrpSpPr>
        <p:grpSpPr>
          <a:xfrm>
            <a:off x="555595" y="1716912"/>
            <a:ext cx="2303363" cy="1207626"/>
            <a:chOff x="0" y="0"/>
            <a:chExt cx="2303361" cy="1207625"/>
          </a:xfrm>
        </p:grpSpPr>
        <p:sp>
          <p:nvSpPr>
            <p:cNvPr id="704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Establish session on TCP port 179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Establish session on TCP port 179</a:t>
              </a:r>
            </a:p>
          </p:txBody>
        </p:sp>
      </p:grpSp>
      <p:grpSp>
        <p:nvGrpSpPr>
          <p:cNvPr id="709" name="Rounded Rectangle 8"/>
          <p:cNvGrpSpPr/>
          <p:nvPr/>
        </p:nvGrpSpPr>
        <p:grpSpPr>
          <a:xfrm>
            <a:off x="555595" y="3524491"/>
            <a:ext cx="2303363" cy="1207626"/>
            <a:chOff x="0" y="0"/>
            <a:chExt cx="2303361" cy="1207625"/>
          </a:xfrm>
        </p:grpSpPr>
        <p:sp>
          <p:nvSpPr>
            <p:cNvPr id="707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Exchange active routes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Exchange active routes</a:t>
              </a:r>
            </a:p>
          </p:txBody>
        </p:sp>
      </p:grpSp>
      <p:grpSp>
        <p:nvGrpSpPr>
          <p:cNvPr id="712" name="Rounded Rectangle 9"/>
          <p:cNvGrpSpPr/>
          <p:nvPr/>
        </p:nvGrpSpPr>
        <p:grpSpPr>
          <a:xfrm>
            <a:off x="555595" y="5366797"/>
            <a:ext cx="2303363" cy="1207627"/>
            <a:chOff x="0" y="0"/>
            <a:chExt cx="2303361" cy="1207625"/>
          </a:xfrm>
        </p:grpSpPr>
        <p:sp>
          <p:nvSpPr>
            <p:cNvPr id="710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Exchange incremental updates"/>
            <p:cNvSpPr txBox="1"/>
            <p:nvPr/>
          </p:nvSpPr>
          <p:spPr>
            <a:xfrm>
              <a:off x="58951" y="43742"/>
              <a:ext cx="2185460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Exchange incremental updates</a:t>
              </a:r>
            </a:p>
          </p:txBody>
        </p:sp>
      </p:grpSp>
      <p:sp>
        <p:nvSpPr>
          <p:cNvPr id="713" name="Right Arrow 10"/>
          <p:cNvSpPr/>
          <p:nvPr/>
        </p:nvSpPr>
        <p:spPr>
          <a:xfrm rot="5400000">
            <a:off x="1409229" y="2798179"/>
            <a:ext cx="596094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4" name="Right Arrow 11"/>
          <p:cNvSpPr/>
          <p:nvPr/>
        </p:nvSpPr>
        <p:spPr>
          <a:xfrm rot="5400000">
            <a:off x="1390900" y="4622158"/>
            <a:ext cx="632751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5" name="U-Turn Arrow 12"/>
          <p:cNvSpPr/>
          <p:nvPr/>
        </p:nvSpPr>
        <p:spPr>
          <a:xfrm rot="5400000" flipH="1">
            <a:off x="2611057" y="5574179"/>
            <a:ext cx="1207624" cy="109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3832" y="0"/>
                  <a:pt x="8559" y="0"/>
                </a:cubicBezTo>
                <a:lnTo>
                  <a:pt x="10595" y="0"/>
                </a:lnTo>
                <a:cubicBezTo>
                  <a:pt x="15322" y="0"/>
                  <a:pt x="19154" y="4231"/>
                  <a:pt x="19154" y="9450"/>
                </a:cubicBezTo>
                <a:lnTo>
                  <a:pt x="19154" y="11629"/>
                </a:lnTo>
                <a:lnTo>
                  <a:pt x="21600" y="11629"/>
                </a:lnTo>
                <a:lnTo>
                  <a:pt x="16709" y="17029"/>
                </a:lnTo>
                <a:lnTo>
                  <a:pt x="11818" y="11629"/>
                </a:lnTo>
                <a:lnTo>
                  <a:pt x="14263" y="11629"/>
                </a:lnTo>
                <a:lnTo>
                  <a:pt x="14263" y="9450"/>
                </a:lnTo>
                <a:cubicBezTo>
                  <a:pt x="14263" y="7213"/>
                  <a:pt x="12621" y="5400"/>
                  <a:pt x="10595" y="5400"/>
                </a:cubicBezTo>
                <a:lnTo>
                  <a:pt x="8559" y="5400"/>
                </a:lnTo>
                <a:cubicBezTo>
                  <a:pt x="6533" y="5400"/>
                  <a:pt x="4891" y="7213"/>
                  <a:pt x="4891" y="9450"/>
                </a:cubicBezTo>
                <a:lnTo>
                  <a:pt x="4891" y="21600"/>
                </a:lnTo>
                <a:close/>
              </a:path>
            </a:pathLst>
          </a:cu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719" name="Cloud 47"/>
          <p:cNvGrpSpPr/>
          <p:nvPr/>
        </p:nvGrpSpPr>
        <p:grpSpPr>
          <a:xfrm>
            <a:off x="3753229" y="2052657"/>
            <a:ext cx="2766158" cy="1990133"/>
            <a:chOff x="0" y="0"/>
            <a:chExt cx="2766157" cy="1990132"/>
          </a:xfrm>
        </p:grpSpPr>
        <p:sp>
          <p:nvSpPr>
            <p:cNvPr id="71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AS-1</a:t>
              </a:r>
            </a:p>
          </p:txBody>
        </p:sp>
      </p:grpSp>
      <p:grpSp>
        <p:nvGrpSpPr>
          <p:cNvPr id="722" name="Cloud 48"/>
          <p:cNvGrpSpPr/>
          <p:nvPr/>
        </p:nvGrpSpPr>
        <p:grpSpPr>
          <a:xfrm>
            <a:off x="6077010" y="4616481"/>
            <a:ext cx="2766159" cy="1990133"/>
            <a:chOff x="0" y="0"/>
            <a:chExt cx="2766157" cy="1990132"/>
          </a:xfrm>
        </p:grpSpPr>
        <p:sp>
          <p:nvSpPr>
            <p:cNvPr id="720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4" name="Straight Connector 53"/>
          <p:cNvSpPr/>
          <p:nvPr/>
        </p:nvSpPr>
        <p:spPr>
          <a:xfrm>
            <a:off x="5947669" y="3889002"/>
            <a:ext cx="648140" cy="884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5" name="Straight Connector 54"/>
          <p:cNvSpPr/>
          <p:nvPr/>
        </p:nvSpPr>
        <p:spPr>
          <a:xfrm>
            <a:off x="5901557" y="2652723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25" name="Straight Connector 55"/>
          <p:cNvSpPr/>
          <p:nvPr/>
        </p:nvSpPr>
        <p:spPr>
          <a:xfrm flipV="1">
            <a:off x="5136817" y="2516118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6" name="Straight Connector 56"/>
          <p:cNvSpPr/>
          <p:nvPr/>
        </p:nvSpPr>
        <p:spPr>
          <a:xfrm>
            <a:off x="4816334" y="2638892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7" name="Straight Connector 57"/>
          <p:cNvSpPr/>
          <p:nvPr/>
        </p:nvSpPr>
        <p:spPr>
          <a:xfrm>
            <a:off x="5915010" y="3328829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8" name="Straight Connector 58"/>
          <p:cNvSpPr/>
          <p:nvPr/>
        </p:nvSpPr>
        <p:spPr>
          <a:xfrm>
            <a:off x="4967701" y="3685115"/>
            <a:ext cx="539221" cy="17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9" name="Straight Connector 59"/>
          <p:cNvSpPr/>
          <p:nvPr/>
        </p:nvSpPr>
        <p:spPr>
          <a:xfrm>
            <a:off x="4378262" y="2665290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0" name="Straight Connector 60"/>
          <p:cNvSpPr/>
          <p:nvPr/>
        </p:nvSpPr>
        <p:spPr>
          <a:xfrm>
            <a:off x="4281035" y="3136250"/>
            <a:ext cx="252349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1" name="Straight Connector 61"/>
          <p:cNvSpPr/>
          <p:nvPr/>
        </p:nvSpPr>
        <p:spPr>
          <a:xfrm>
            <a:off x="6488352" y="5126838"/>
            <a:ext cx="143923" cy="28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2" name="Straight Connector 62"/>
          <p:cNvSpPr/>
          <p:nvPr/>
        </p:nvSpPr>
        <p:spPr>
          <a:xfrm>
            <a:off x="7036487" y="4946541"/>
            <a:ext cx="3916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3" name="Straight Connector 63"/>
          <p:cNvSpPr/>
          <p:nvPr/>
        </p:nvSpPr>
        <p:spPr>
          <a:xfrm>
            <a:off x="8064900" y="4965663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3" name="Straight Connector 64"/>
          <p:cNvSpPr/>
          <p:nvPr/>
        </p:nvSpPr>
        <p:spPr>
          <a:xfrm>
            <a:off x="6538818" y="5766168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4" name="Straight Connector 65"/>
          <p:cNvSpPr/>
          <p:nvPr/>
        </p:nvSpPr>
        <p:spPr>
          <a:xfrm>
            <a:off x="7165643" y="6157133"/>
            <a:ext cx="3359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6" name="Straight Connector 66"/>
          <p:cNvSpPr/>
          <p:nvPr/>
        </p:nvSpPr>
        <p:spPr>
          <a:xfrm flipH="1">
            <a:off x="8138371" y="5481140"/>
            <a:ext cx="476282" cy="67813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5" name="Straight Connector 67"/>
          <p:cNvSpPr/>
          <p:nvPr/>
        </p:nvSpPr>
        <p:spPr>
          <a:xfrm>
            <a:off x="6875886" y="5116872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8" name="TextBox 68"/>
          <p:cNvSpPr txBox="1"/>
          <p:nvPr/>
        </p:nvSpPr>
        <p:spPr>
          <a:xfrm>
            <a:off x="7378745" y="5195218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AS-2</a:t>
            </a:r>
          </a:p>
        </p:txBody>
      </p:sp>
      <p:pic>
        <p:nvPicPr>
          <p:cNvPr id="7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8122" y="35246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9352" y="54042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106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25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785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351" y="3486868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7609" y="27704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02" y="2325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8122" y="22811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496" y="2960622"/>
            <a:ext cx="645116" cy="38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1911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8489" y="5138875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3" name="Right Arrow 82"/>
          <p:cNvGrpSpPr/>
          <p:nvPr/>
        </p:nvGrpSpPr>
        <p:grpSpPr>
          <a:xfrm>
            <a:off x="4161169" y="3987440"/>
            <a:ext cx="2311135" cy="2415683"/>
            <a:chOff x="0" y="0"/>
            <a:chExt cx="2311134" cy="2415682"/>
          </a:xfrm>
        </p:grpSpPr>
        <p:sp>
          <p:nvSpPr>
            <p:cNvPr id="751" name="Arrow"/>
            <p:cNvSpPr/>
            <p:nvPr/>
          </p:nvSpPr>
          <p:spPr>
            <a:xfrm rot="18730153">
              <a:off x="-55274" y="745457"/>
              <a:ext cx="2421682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BGP Session"/>
            <p:cNvSpPr txBox="1"/>
            <p:nvPr/>
          </p:nvSpPr>
          <p:spPr>
            <a:xfrm rot="18730153">
              <a:off x="-17280" y="1076347"/>
              <a:ext cx="219049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BGP Session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 Types of BGP Messages</a:t>
            </a:r>
          </a:p>
        </p:txBody>
      </p:sp>
      <p:sp>
        <p:nvSpPr>
          <p:cNvPr id="768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152400" y="1600200"/>
            <a:ext cx="8839200" cy="27184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t>Open</a:t>
            </a:r>
            <a:r>
              <a:rPr>
                <a:solidFill>
                  <a:srgbClr val="000000"/>
                </a:solidFill>
              </a:rPr>
              <a:t>: Establish a peering session.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Keep Alive</a:t>
            </a:r>
            <a:r>
              <a:rPr>
                <a:solidFill>
                  <a:srgbClr val="000000"/>
                </a:solidFill>
              </a:rPr>
              <a:t>: Handshake at regular intervals.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Notification</a:t>
            </a:r>
            <a:r>
              <a:rPr>
                <a:solidFill>
                  <a:srgbClr val="000000"/>
                </a:solidFill>
              </a:rPr>
              <a:t>: Shuts down a peering session.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Update</a:t>
            </a:r>
            <a:r>
              <a:rPr>
                <a:solidFill>
                  <a:srgbClr val="000000"/>
                </a:solidFill>
              </a:rPr>
              <a:t>: Announce new routes or withdraw previously announced routes.  </a:t>
            </a:r>
          </a:p>
        </p:txBody>
      </p:sp>
      <p:sp>
        <p:nvSpPr>
          <p:cNvPr id="769" name="Rectangle 4"/>
          <p:cNvSpPr/>
          <p:nvPr/>
        </p:nvSpPr>
        <p:spPr>
          <a:xfrm>
            <a:off x="254974" y="4522432"/>
            <a:ext cx="8646440" cy="523877"/>
          </a:xfrm>
          <a:prstGeom prst="rect">
            <a:avLst/>
          </a:prstGeom>
          <a:solidFill>
            <a:srgbClr val="1057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announcement = IP prefix + </a:t>
            </a:r>
            <a:r>
              <a:rPr u="sng"/>
              <a:t>attributes values</a:t>
            </a:r>
          </a:p>
        </p:txBody>
      </p:sp>
      <p:sp>
        <p:nvSpPr>
          <p:cNvPr id="77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Attributes</a:t>
            </a:r>
          </a:p>
        </p:txBody>
      </p:sp>
      <p:sp>
        <p:nvSpPr>
          <p:cNvPr id="773" name="Rectangle 3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991600" cy="5105400"/>
          </a:xfrm>
          <a:prstGeom prst="rect">
            <a:avLst/>
          </a:prstGeom>
        </p:spPr>
        <p:txBody>
          <a:bodyPr/>
          <a:lstStyle/>
          <a:p>
            <a:r>
              <a:t>Attributes used to select “best” path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LocalPref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Local preference policy to choose most preferred route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Overrides default fewest AS behavior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Multi-exit Discriminator (MED)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Specifies path for external traffic destined for an internal network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Chooses peering point for your network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Import Rules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What route advertisements do I accept?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Export Rules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Which routes do I forward to whom?</a:t>
            </a:r>
          </a:p>
        </p:txBody>
      </p:sp>
      <p:sp>
        <p:nvSpPr>
          <p:cNvPr id="77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Route Selection Summary</a:t>
            </a:r>
          </a:p>
        </p:txBody>
      </p:sp>
      <p:sp>
        <p:nvSpPr>
          <p:cNvPr id="77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8717392" y="376555"/>
            <a:ext cx="34680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78" name="Rectangle 2"/>
          <p:cNvSpPr/>
          <p:nvPr/>
        </p:nvSpPr>
        <p:spPr>
          <a:xfrm>
            <a:off x="793211" y="5128104"/>
            <a:ext cx="8152485" cy="914401"/>
          </a:xfrm>
          <a:prstGeom prst="rect">
            <a:avLst/>
          </a:prstGeom>
          <a:solidFill>
            <a:srgbClr val="F2A4A7"/>
          </a:solidFill>
          <a:ln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779" name="Rectangle 3"/>
          <p:cNvSpPr/>
          <p:nvPr/>
        </p:nvSpPr>
        <p:spPr>
          <a:xfrm>
            <a:off x="793213" y="2384904"/>
            <a:ext cx="8152484" cy="914401"/>
          </a:xfrm>
          <a:prstGeom prst="rect">
            <a:avLst/>
          </a:prstGeom>
          <a:solidFill>
            <a:srgbClr val="78D6EA"/>
          </a:solidFill>
          <a:ln>
            <a:solidFill>
              <a:srgbClr val="1FAECD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780" name="Rectangle 4"/>
          <p:cNvSpPr/>
          <p:nvPr/>
        </p:nvSpPr>
        <p:spPr>
          <a:xfrm>
            <a:off x="793213" y="3375504"/>
            <a:ext cx="8152484" cy="1663431"/>
          </a:xfrm>
          <a:prstGeom prst="rect">
            <a:avLst/>
          </a:prstGeom>
          <a:solidFill>
            <a:srgbClr val="F7C1A4"/>
          </a:solidFill>
          <a:ln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781" name="Text Box 6"/>
          <p:cNvSpPr txBox="1"/>
          <p:nvPr/>
        </p:nvSpPr>
        <p:spPr>
          <a:xfrm>
            <a:off x="898787" y="2656652"/>
            <a:ext cx="32042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Highest Local Preference</a:t>
            </a:r>
          </a:p>
        </p:txBody>
      </p:sp>
      <p:sp>
        <p:nvSpPr>
          <p:cNvPr id="782" name="Text Box 7"/>
          <p:cNvSpPr txBox="1"/>
          <p:nvPr/>
        </p:nvSpPr>
        <p:spPr>
          <a:xfrm>
            <a:off x="898787" y="3517805"/>
            <a:ext cx="218937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Shortest AS Path</a:t>
            </a:r>
          </a:p>
        </p:txBody>
      </p:sp>
      <p:sp>
        <p:nvSpPr>
          <p:cNvPr id="783" name="Text Box 8"/>
          <p:cNvSpPr txBox="1"/>
          <p:nvPr/>
        </p:nvSpPr>
        <p:spPr>
          <a:xfrm>
            <a:off x="898787" y="3975005"/>
            <a:ext cx="16485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Lowest MED</a:t>
            </a:r>
          </a:p>
        </p:txBody>
      </p:sp>
      <p:sp>
        <p:nvSpPr>
          <p:cNvPr id="784" name="Text Box 10"/>
          <p:cNvSpPr txBox="1"/>
          <p:nvPr/>
        </p:nvSpPr>
        <p:spPr>
          <a:xfrm>
            <a:off x="898787" y="4436671"/>
            <a:ext cx="495117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/>
            </a:lvl1pPr>
          </a:lstStyle>
          <a:p>
            <a:r>
              <a:t>Lowest IGP Cost to BGP Egress</a:t>
            </a:r>
          </a:p>
        </p:txBody>
      </p:sp>
      <p:sp>
        <p:nvSpPr>
          <p:cNvPr id="785" name="Text Box 11"/>
          <p:cNvSpPr txBox="1"/>
          <p:nvPr/>
        </p:nvSpPr>
        <p:spPr>
          <a:xfrm>
            <a:off x="898786" y="5356704"/>
            <a:ext cx="223104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Lowest Router ID</a:t>
            </a:r>
          </a:p>
        </p:txBody>
      </p:sp>
      <p:sp>
        <p:nvSpPr>
          <p:cNvPr id="786" name="Text Box 12"/>
          <p:cNvSpPr txBox="1"/>
          <p:nvPr/>
        </p:nvSpPr>
        <p:spPr>
          <a:xfrm>
            <a:off x="5638800" y="4059070"/>
            <a:ext cx="256709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Traffic engineering </a:t>
            </a:r>
          </a:p>
        </p:txBody>
      </p:sp>
      <p:sp>
        <p:nvSpPr>
          <p:cNvPr id="787" name="Text Box 13"/>
          <p:cNvSpPr txBox="1"/>
          <p:nvPr/>
        </p:nvSpPr>
        <p:spPr>
          <a:xfrm>
            <a:off x="5562600" y="2656652"/>
            <a:ext cx="275015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Enforce relationships</a:t>
            </a:r>
          </a:p>
        </p:txBody>
      </p:sp>
      <p:sp>
        <p:nvSpPr>
          <p:cNvPr id="788" name="Text Box 14"/>
          <p:cNvSpPr txBox="1"/>
          <p:nvPr/>
        </p:nvSpPr>
        <p:spPr>
          <a:xfrm>
            <a:off x="5944241" y="5214401"/>
            <a:ext cx="257781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When all else fails,</a:t>
            </a:r>
          </a:p>
          <a:p>
            <a:pPr algn="ctr">
              <a:defRPr sz="2400" b="1">
                <a:solidFill>
                  <a:srgbClr val="FFFFFF"/>
                </a:solidFill>
              </a:defRPr>
            </a:pPr>
            <a:r>
              <a:t>break ties</a:t>
            </a:r>
          </a:p>
        </p:txBody>
      </p:sp>
      <p:sp>
        <p:nvSpPr>
          <p:cNvPr id="789" name="AutoShape 15"/>
          <p:cNvSpPr/>
          <p:nvPr/>
        </p:nvSpPr>
        <p:spPr>
          <a:xfrm>
            <a:off x="60587" y="2384904"/>
            <a:ext cx="609601" cy="3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50"/>
                </a:moveTo>
                <a:lnTo>
                  <a:pt x="5400" y="180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8050"/>
                </a:lnTo>
                <a:lnTo>
                  <a:pt x="21600" y="1805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Slide Number Placeholder 2"/>
          <p:cNvSpPr txBox="1"/>
          <p:nvPr/>
        </p:nvSpPr>
        <p:spPr>
          <a:xfrm>
            <a:off x="0" y="1256270"/>
            <a:ext cx="533400" cy="3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896111">
              <a:lnSpc>
                <a:spcPct val="80000"/>
              </a:lnSpc>
              <a:defRPr sz="1568" b="1">
                <a:solidFill>
                  <a:srgbClr val="FFFFFF"/>
                </a:solidFill>
              </a:defRPr>
            </a:lvl1pPr>
          </a:lstStyle>
          <a:p>
            <a:r>
              <a:t>18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9" animBg="1" advAuto="0"/>
      <p:bldP spid="779" grpId="1" animBg="1" advAuto="0"/>
      <p:bldP spid="780" grpId="4" animBg="1" advAuto="0"/>
      <p:bldP spid="781" grpId="2" animBg="1" advAuto="0"/>
      <p:bldP spid="782" grpId="5" animBg="1" advAuto="0"/>
      <p:bldP spid="783" grpId="6" animBg="1" advAuto="0"/>
      <p:bldP spid="784" grpId="7" animBg="1" advAuto="0"/>
      <p:bldP spid="785" grpId="10" animBg="1" advAuto="0"/>
      <p:bldP spid="786" grpId="8" animBg="1" advAuto="0"/>
      <p:bldP spid="787" grpId="3" animBg="1" advAuto="0"/>
      <p:bldP spid="788" grpId="1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Rounded Rectangle 78"/>
          <p:cNvSpPr/>
          <p:nvPr/>
        </p:nvSpPr>
        <p:spPr>
          <a:xfrm>
            <a:off x="5757405" y="2476909"/>
            <a:ext cx="2641013" cy="3902315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Shortest AS Path != Shortest Path</a:t>
            </a:r>
          </a:p>
        </p:txBody>
      </p:sp>
      <p:sp>
        <p:nvSpPr>
          <p:cNvPr id="79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797" name="Cloud 4"/>
          <p:cNvGrpSpPr/>
          <p:nvPr/>
        </p:nvGrpSpPr>
        <p:grpSpPr>
          <a:xfrm>
            <a:off x="3562896" y="1765816"/>
            <a:ext cx="1920532" cy="1278672"/>
            <a:chOff x="0" y="0"/>
            <a:chExt cx="1920530" cy="1278671"/>
          </a:xfrm>
        </p:grpSpPr>
        <p:sp>
          <p:nvSpPr>
            <p:cNvPr id="79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0" name="Cloud 5"/>
          <p:cNvGrpSpPr/>
          <p:nvPr/>
        </p:nvGrpSpPr>
        <p:grpSpPr>
          <a:xfrm>
            <a:off x="1399178" y="2801395"/>
            <a:ext cx="1920532" cy="1278672"/>
            <a:chOff x="0" y="0"/>
            <a:chExt cx="1920530" cy="1278671"/>
          </a:xfrm>
        </p:grpSpPr>
        <p:sp>
          <p:nvSpPr>
            <p:cNvPr id="79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3" name="Cloud 6"/>
          <p:cNvGrpSpPr/>
          <p:nvPr/>
        </p:nvGrpSpPr>
        <p:grpSpPr>
          <a:xfrm>
            <a:off x="3562895" y="3636797"/>
            <a:ext cx="1920532" cy="1278672"/>
            <a:chOff x="0" y="0"/>
            <a:chExt cx="1920530" cy="1278671"/>
          </a:xfrm>
        </p:grpSpPr>
        <p:sp>
          <p:nvSpPr>
            <p:cNvPr id="80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6" name="Cloud 7"/>
          <p:cNvGrpSpPr/>
          <p:nvPr/>
        </p:nvGrpSpPr>
        <p:grpSpPr>
          <a:xfrm>
            <a:off x="1399178" y="4758750"/>
            <a:ext cx="1920532" cy="1278672"/>
            <a:chOff x="0" y="0"/>
            <a:chExt cx="1920530" cy="1278671"/>
          </a:xfrm>
        </p:grpSpPr>
        <p:sp>
          <p:nvSpPr>
            <p:cNvPr id="80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9" name="Cloud 8"/>
          <p:cNvGrpSpPr/>
          <p:nvPr/>
        </p:nvGrpSpPr>
        <p:grpSpPr>
          <a:xfrm>
            <a:off x="3562897" y="5505129"/>
            <a:ext cx="1920532" cy="1278672"/>
            <a:chOff x="0" y="0"/>
            <a:chExt cx="1920530" cy="1278671"/>
          </a:xfrm>
        </p:grpSpPr>
        <p:sp>
          <p:nvSpPr>
            <p:cNvPr id="80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12" name="Cloud 9"/>
          <p:cNvGrpSpPr/>
          <p:nvPr/>
        </p:nvGrpSpPr>
        <p:grpSpPr>
          <a:xfrm>
            <a:off x="6030676" y="2807735"/>
            <a:ext cx="1920532" cy="3246268"/>
            <a:chOff x="0" y="0"/>
            <a:chExt cx="1920530" cy="3246266"/>
          </a:xfrm>
        </p:grpSpPr>
        <p:sp>
          <p:nvSpPr>
            <p:cNvPr id="810" name="Shape"/>
            <p:cNvSpPr/>
            <p:nvPr/>
          </p:nvSpPr>
          <p:spPr>
            <a:xfrm>
              <a:off x="0" y="-1"/>
              <a:ext cx="1920531" cy="32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"/>
            <p:cNvSpPr/>
            <p:nvPr/>
          </p:nvSpPr>
          <p:spPr>
            <a:xfrm>
              <a:off x="97520" y="165069"/>
              <a:ext cx="1759848" cy="27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7" y="228671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324517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5" y="40819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52025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9" y="5860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279727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57587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340675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363291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3623" y="42270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435790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50123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7" y="5057728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traight Connector 23"/>
          <p:cNvSpPr/>
          <p:nvPr/>
        </p:nvSpPr>
        <p:spPr>
          <a:xfrm>
            <a:off x="2638970" y="2599744"/>
            <a:ext cx="1600283" cy="708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4" name="Straight Connector 26"/>
          <p:cNvSpPr/>
          <p:nvPr/>
        </p:nvSpPr>
        <p:spPr>
          <a:xfrm>
            <a:off x="2653941" y="3547812"/>
            <a:ext cx="1575078" cy="609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5" name="Straight Connector 29"/>
          <p:cNvSpPr/>
          <p:nvPr/>
        </p:nvSpPr>
        <p:spPr>
          <a:xfrm>
            <a:off x="2620250" y="4407765"/>
            <a:ext cx="1635131" cy="846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6" name="Straight Connector 33"/>
          <p:cNvSpPr/>
          <p:nvPr/>
        </p:nvSpPr>
        <p:spPr>
          <a:xfrm>
            <a:off x="2669707" y="5485516"/>
            <a:ext cx="1543683" cy="469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7" name="Straight Connector 36"/>
          <p:cNvSpPr/>
          <p:nvPr/>
        </p:nvSpPr>
        <p:spPr>
          <a:xfrm>
            <a:off x="4834096" y="2539470"/>
            <a:ext cx="1845782" cy="381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8" name="Straight Connector 39"/>
          <p:cNvSpPr/>
          <p:nvPr/>
        </p:nvSpPr>
        <p:spPr>
          <a:xfrm>
            <a:off x="4835824" y="5959696"/>
            <a:ext cx="1840711" cy="7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9" name="Straight Connector 43"/>
          <p:cNvSpPr/>
          <p:nvPr/>
        </p:nvSpPr>
        <p:spPr>
          <a:xfrm>
            <a:off x="6525124" y="3151880"/>
            <a:ext cx="290124" cy="27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0" name="Straight Connector 49"/>
          <p:cNvSpPr/>
          <p:nvPr/>
        </p:nvSpPr>
        <p:spPr>
          <a:xfrm>
            <a:off x="6665727" y="3646705"/>
            <a:ext cx="741424" cy="122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1" name="Straight Connector 52"/>
          <p:cNvSpPr/>
          <p:nvPr/>
        </p:nvSpPr>
        <p:spPr>
          <a:xfrm>
            <a:off x="6627357" y="3943995"/>
            <a:ext cx="805351" cy="34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2" name="Straight Connector 55"/>
          <p:cNvSpPr/>
          <p:nvPr/>
        </p:nvSpPr>
        <p:spPr>
          <a:xfrm>
            <a:off x="6657536" y="4444997"/>
            <a:ext cx="748670" cy="71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3" name="Straight Connector 58"/>
          <p:cNvSpPr/>
          <p:nvPr/>
        </p:nvSpPr>
        <p:spPr>
          <a:xfrm>
            <a:off x="6627053" y="4677722"/>
            <a:ext cx="815260" cy="391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4" name="Straight Connector 61"/>
          <p:cNvSpPr/>
          <p:nvPr/>
        </p:nvSpPr>
        <p:spPr>
          <a:xfrm>
            <a:off x="6666647" y="5210835"/>
            <a:ext cx="738721" cy="2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5" name="Straight Connector 64"/>
          <p:cNvSpPr/>
          <p:nvPr/>
        </p:nvSpPr>
        <p:spPr>
          <a:xfrm>
            <a:off x="7160826" y="5412569"/>
            <a:ext cx="382987" cy="368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39" name="TextBox 67"/>
          <p:cNvSpPr txBox="1"/>
          <p:nvPr/>
        </p:nvSpPr>
        <p:spPr>
          <a:xfrm>
            <a:off x="4083842" y="1872870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Source</a:t>
            </a:r>
          </a:p>
        </p:txBody>
      </p:sp>
      <p:sp>
        <p:nvSpPr>
          <p:cNvPr id="840" name="TextBox 68"/>
          <p:cNvSpPr txBox="1"/>
          <p:nvPr/>
        </p:nvSpPr>
        <p:spPr>
          <a:xfrm>
            <a:off x="3809232" y="6148392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Destination</a:t>
            </a:r>
          </a:p>
        </p:txBody>
      </p:sp>
      <p:grpSp>
        <p:nvGrpSpPr>
          <p:cNvPr id="843" name="Right Arrow 69"/>
          <p:cNvGrpSpPr/>
          <p:nvPr/>
        </p:nvGrpSpPr>
        <p:grpSpPr>
          <a:xfrm>
            <a:off x="4988064" y="2090789"/>
            <a:ext cx="1538680" cy="1270049"/>
            <a:chOff x="0" y="0"/>
            <a:chExt cx="1538679" cy="1270048"/>
          </a:xfrm>
        </p:grpSpPr>
        <p:sp>
          <p:nvSpPr>
            <p:cNvPr id="841" name="Arrow"/>
            <p:cNvSpPr/>
            <p:nvPr/>
          </p:nvSpPr>
          <p:spPr>
            <a:xfrm rot="1011612">
              <a:off x="105576" y="172640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?"/>
            <p:cNvSpPr txBox="1"/>
            <p:nvPr/>
          </p:nvSpPr>
          <p:spPr>
            <a:xfrm rot="1011612">
              <a:off x="110545" y="38432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846" name="Right Arrow 70"/>
          <p:cNvGrpSpPr/>
          <p:nvPr/>
        </p:nvGrpSpPr>
        <p:grpSpPr>
          <a:xfrm>
            <a:off x="2506529" y="2173767"/>
            <a:ext cx="1547694" cy="1374543"/>
            <a:chOff x="0" y="0"/>
            <a:chExt cx="1547693" cy="1374542"/>
          </a:xfrm>
        </p:grpSpPr>
        <p:sp>
          <p:nvSpPr>
            <p:cNvPr id="844" name="Arrow"/>
            <p:cNvSpPr/>
            <p:nvPr/>
          </p:nvSpPr>
          <p:spPr>
            <a:xfrm rot="20116575" flipH="1">
              <a:off x="134811" y="224887"/>
              <a:ext cx="1278071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?"/>
            <p:cNvSpPr txBox="1"/>
            <p:nvPr/>
          </p:nvSpPr>
          <p:spPr>
            <a:xfrm rot="20116575">
              <a:off x="355407" y="421754"/>
              <a:ext cx="1046879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849" name="Group 71"/>
          <p:cNvGrpSpPr/>
          <p:nvPr/>
        </p:nvGrpSpPr>
        <p:grpSpPr>
          <a:xfrm>
            <a:off x="626410" y="1670959"/>
            <a:ext cx="2047052" cy="1061232"/>
            <a:chOff x="0" y="0"/>
            <a:chExt cx="2047051" cy="1061230"/>
          </a:xfrm>
        </p:grpSpPr>
        <p:sp>
          <p:nvSpPr>
            <p:cNvPr id="847" name="Rectangular Callout 72"/>
            <p:cNvSpPr/>
            <p:nvPr/>
          </p:nvSpPr>
          <p:spPr>
            <a:xfrm flipH="1">
              <a:off x="1" y="0"/>
              <a:ext cx="2047051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752" y="21600"/>
                  </a:lnTo>
                  <a:lnTo>
                    <a:pt x="6752" y="18000"/>
                  </a:lnTo>
                  <a:lnTo>
                    <a:pt x="0" y="19186"/>
                  </a:lnTo>
                  <a:lnTo>
                    <a:pt x="6752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TextBox 73"/>
            <p:cNvSpPr txBox="1"/>
            <p:nvPr/>
          </p:nvSpPr>
          <p:spPr>
            <a:xfrm>
              <a:off x="0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ASs</a:t>
              </a:r>
            </a:p>
          </p:txBody>
        </p:sp>
      </p:grpSp>
      <p:grpSp>
        <p:nvGrpSpPr>
          <p:cNvPr id="852" name="Group 75"/>
          <p:cNvGrpSpPr/>
          <p:nvPr/>
        </p:nvGrpSpPr>
        <p:grpSpPr>
          <a:xfrm>
            <a:off x="6383279" y="1573087"/>
            <a:ext cx="2015138" cy="1061231"/>
            <a:chOff x="0" y="0"/>
            <a:chExt cx="2015137" cy="1061230"/>
          </a:xfrm>
        </p:grpSpPr>
        <p:sp>
          <p:nvSpPr>
            <p:cNvPr id="850" name="Rectangular Callout 76"/>
            <p:cNvSpPr/>
            <p:nvPr/>
          </p:nvSpPr>
          <p:spPr>
            <a:xfrm flipH="1">
              <a:off x="-1" y="0"/>
              <a:ext cx="2015139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083" y="0"/>
                  </a:lnTo>
                  <a:lnTo>
                    <a:pt x="15083" y="12600"/>
                  </a:lnTo>
                  <a:lnTo>
                    <a:pt x="21600" y="20531"/>
                  </a:lnTo>
                  <a:lnTo>
                    <a:pt x="15083" y="18000"/>
                  </a:lnTo>
                  <a:lnTo>
                    <a:pt x="15083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TextBox 77"/>
            <p:cNvSpPr txBox="1"/>
            <p:nvPr/>
          </p:nvSpPr>
          <p:spPr>
            <a:xfrm>
              <a:off x="608015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9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2 ASs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5" animBg="1" advAuto="0"/>
      <p:bldP spid="843" grpId="1" animBg="1" advAuto="0"/>
      <p:bldP spid="846" grpId="2" animBg="1" advAuto="0"/>
      <p:bldP spid="849" grpId="3" animBg="1" advAuto="0"/>
      <p:bldP spid="852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Layer, Control Plane</a:t>
            </a:r>
          </a:p>
        </p:txBody>
      </p:sp>
      <p:sp>
        <p:nvSpPr>
          <p:cNvPr id="16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1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2643271" y="1561831"/>
            <a:ext cx="6351972" cy="2702976"/>
          </a:xfrm>
          <a:prstGeom prst="rect">
            <a:avLst/>
          </a:prstGeom>
        </p:spPr>
        <p:txBody>
          <a:bodyPr/>
          <a:lstStyle/>
          <a:p>
            <a:r>
              <a:t>Function: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Set up routes between networks</a:t>
            </a:r>
          </a:p>
          <a:p>
            <a:r>
              <a:t>Key challenges: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Implementing provider policies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Creating stable paths</a:t>
            </a:r>
          </a:p>
        </p:txBody>
      </p:sp>
      <p:sp>
        <p:nvSpPr>
          <p:cNvPr id="162" name="Content Placeholder 2"/>
          <p:cNvSpPr txBox="1"/>
          <p:nvPr/>
        </p:nvSpPr>
        <p:spPr>
          <a:xfrm>
            <a:off x="131208" y="2630155"/>
            <a:ext cx="2242663" cy="583566"/>
          </a:xfrm>
          <a:prstGeom prst="rect">
            <a:avLst/>
          </a:prstGeom>
          <a:solidFill>
            <a:srgbClr val="7030A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Application</a:t>
            </a:r>
          </a:p>
        </p:txBody>
      </p:sp>
      <p:sp>
        <p:nvSpPr>
          <p:cNvPr id="163" name="Content Placeholder 2"/>
          <p:cNvSpPr txBox="1"/>
          <p:nvPr/>
        </p:nvSpPr>
        <p:spPr>
          <a:xfrm>
            <a:off x="130946" y="3205644"/>
            <a:ext cx="2242655" cy="573177"/>
          </a:xfrm>
          <a:prstGeom prst="rect">
            <a:avLst/>
          </a:prstGeom>
          <a:solidFill>
            <a:srgbClr val="00206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14300" algn="ctr">
              <a:spcBef>
                <a:spcPts val="600"/>
              </a:spcBef>
              <a:defRPr sz="2900">
                <a:solidFill>
                  <a:srgbClr val="FFFFFF"/>
                </a:solidFill>
              </a:defRPr>
            </a:lvl1pPr>
          </a:lstStyle>
          <a:p>
            <a:r>
              <a:t>Presentation</a:t>
            </a:r>
          </a:p>
        </p:txBody>
      </p:sp>
      <p:sp>
        <p:nvSpPr>
          <p:cNvPr id="164" name="Content Placeholder 2"/>
          <p:cNvSpPr txBox="1"/>
          <p:nvPr/>
        </p:nvSpPr>
        <p:spPr>
          <a:xfrm>
            <a:off x="131077" y="3778820"/>
            <a:ext cx="2242655" cy="583566"/>
          </a:xfrm>
          <a:prstGeom prst="rect">
            <a:avLst/>
          </a:prstGeom>
          <a:solidFill>
            <a:srgbClr val="0070C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Session</a:t>
            </a:r>
          </a:p>
        </p:txBody>
      </p:sp>
      <p:sp>
        <p:nvSpPr>
          <p:cNvPr id="165" name="Content Placeholder 2"/>
          <p:cNvSpPr txBox="1"/>
          <p:nvPr/>
        </p:nvSpPr>
        <p:spPr>
          <a:xfrm>
            <a:off x="131077" y="4351997"/>
            <a:ext cx="2242655" cy="583566"/>
          </a:xfrm>
          <a:prstGeom prst="rect">
            <a:avLst/>
          </a:prstGeom>
          <a:solidFill>
            <a:srgbClr val="00B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Transport</a:t>
            </a:r>
          </a:p>
        </p:txBody>
      </p:sp>
      <p:sp>
        <p:nvSpPr>
          <p:cNvPr id="166" name="Content Placeholder 2"/>
          <p:cNvSpPr txBox="1"/>
          <p:nvPr/>
        </p:nvSpPr>
        <p:spPr>
          <a:xfrm>
            <a:off x="131077" y="4925174"/>
            <a:ext cx="2242655" cy="583566"/>
          </a:xfrm>
          <a:prstGeom prst="rect">
            <a:avLst/>
          </a:prstGeom>
          <a:solidFill>
            <a:srgbClr val="92D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Network</a:t>
            </a:r>
          </a:p>
        </p:txBody>
      </p:sp>
      <p:sp>
        <p:nvSpPr>
          <p:cNvPr id="167" name="Content Placeholder 2"/>
          <p:cNvSpPr txBox="1"/>
          <p:nvPr/>
        </p:nvSpPr>
        <p:spPr>
          <a:xfrm>
            <a:off x="131077" y="5502909"/>
            <a:ext cx="2242655" cy="583566"/>
          </a:xfrm>
          <a:prstGeom prst="rect">
            <a:avLst/>
          </a:prstGeom>
          <a:solidFill>
            <a:schemeClr val="accent3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Data Link</a:t>
            </a:r>
          </a:p>
        </p:txBody>
      </p:sp>
      <p:sp>
        <p:nvSpPr>
          <p:cNvPr id="168" name="Content Placeholder 2"/>
          <p:cNvSpPr txBox="1"/>
          <p:nvPr/>
        </p:nvSpPr>
        <p:spPr>
          <a:xfrm>
            <a:off x="131208" y="6076086"/>
            <a:ext cx="2242655" cy="583566"/>
          </a:xfrm>
          <a:prstGeom prst="rect">
            <a:avLst/>
          </a:prstGeom>
          <a:solidFill>
            <a:srgbClr val="FF000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Physical</a:t>
            </a:r>
          </a:p>
        </p:txBody>
      </p:sp>
      <p:sp>
        <p:nvSpPr>
          <p:cNvPr id="169" name="Left Brace 19"/>
          <p:cNvSpPr/>
          <p:nvPr/>
        </p:nvSpPr>
        <p:spPr>
          <a:xfrm rot="5400000" flipV="1">
            <a:off x="5487316" y="3875330"/>
            <a:ext cx="559561" cy="1338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263"/>
                  <a:pt x="10800" y="20848"/>
                </a:cubicBezTo>
                <a:lnTo>
                  <a:pt x="10800" y="11552"/>
                </a:lnTo>
                <a:cubicBezTo>
                  <a:pt x="10800" y="11136"/>
                  <a:pt x="5965" y="10799"/>
                  <a:pt x="0" y="10799"/>
                </a:cubicBezTo>
                <a:cubicBezTo>
                  <a:pt x="5965" y="10799"/>
                  <a:pt x="10800" y="10462"/>
                  <a:pt x="10800" y="10047"/>
                </a:cubicBezTo>
                <a:lnTo>
                  <a:pt x="10800" y="752"/>
                </a:lnTo>
                <a:cubicBezTo>
                  <a:pt x="10800" y="337"/>
                  <a:pt x="15635" y="0"/>
                  <a:pt x="21600" y="0"/>
                </a:cubicBezTo>
              </a:path>
            </a:pathLst>
          </a:custGeom>
          <a:ln w="762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72" name="Rectangle 12"/>
          <p:cNvGrpSpPr/>
          <p:nvPr/>
        </p:nvGrpSpPr>
        <p:grpSpPr>
          <a:xfrm>
            <a:off x="5202159" y="4929732"/>
            <a:ext cx="1234196" cy="573178"/>
            <a:chOff x="0" y="0"/>
            <a:chExt cx="1234195" cy="573176"/>
          </a:xfrm>
        </p:grpSpPr>
        <p:sp>
          <p:nvSpPr>
            <p:cNvPr id="170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353535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BG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BGP</a:t>
              </a:r>
            </a:p>
          </p:txBody>
        </p:sp>
      </p:grpSp>
      <p:grpSp>
        <p:nvGrpSpPr>
          <p:cNvPr id="175" name="Rectangle 14"/>
          <p:cNvGrpSpPr/>
          <p:nvPr/>
        </p:nvGrpSpPr>
        <p:grpSpPr>
          <a:xfrm>
            <a:off x="2510245" y="4929732"/>
            <a:ext cx="1234196" cy="573178"/>
            <a:chOff x="0" y="0"/>
            <a:chExt cx="1234195" cy="573176"/>
          </a:xfrm>
        </p:grpSpPr>
        <p:sp>
          <p:nvSpPr>
            <p:cNvPr id="173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90909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RI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RIP</a:t>
              </a:r>
            </a:p>
          </p:txBody>
        </p:sp>
      </p:grpSp>
      <p:grpSp>
        <p:nvGrpSpPr>
          <p:cNvPr id="178" name="Rectangle 16"/>
          <p:cNvGrpSpPr/>
          <p:nvPr/>
        </p:nvGrpSpPr>
        <p:grpSpPr>
          <a:xfrm>
            <a:off x="3863645" y="4929730"/>
            <a:ext cx="1234196" cy="573178"/>
            <a:chOff x="0" y="0"/>
            <a:chExt cx="1234195" cy="573176"/>
          </a:xfrm>
        </p:grpSpPr>
        <p:sp>
          <p:nvSpPr>
            <p:cNvPr id="176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464646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OSPF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OSPF</a:t>
              </a:r>
            </a:p>
          </p:txBody>
        </p:sp>
      </p:grpSp>
      <p:sp>
        <p:nvSpPr>
          <p:cNvPr id="179" name="TextBox 18"/>
          <p:cNvSpPr txBox="1"/>
          <p:nvPr/>
        </p:nvSpPr>
        <p:spPr>
          <a:xfrm>
            <a:off x="6551921" y="4954709"/>
            <a:ext cx="199951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r>
              <a:t>Control Plane</a:t>
            </a:r>
          </a:p>
        </p:txBody>
      </p:sp>
      <p:sp>
        <p:nvSpPr>
          <p:cNvPr id="180" name="TextBox 20"/>
          <p:cNvSpPr txBox="1"/>
          <p:nvPr/>
        </p:nvSpPr>
        <p:spPr>
          <a:xfrm>
            <a:off x="270273" y="2098465"/>
            <a:ext cx="169131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r>
              <a:t>Data Plane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Potato Routing</a:t>
            </a:r>
          </a:p>
        </p:txBody>
      </p:sp>
      <p:sp>
        <p:nvSpPr>
          <p:cNvPr id="86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871" name="Cloud 7"/>
          <p:cNvGrpSpPr/>
          <p:nvPr/>
        </p:nvGrpSpPr>
        <p:grpSpPr>
          <a:xfrm>
            <a:off x="3533811" y="5472078"/>
            <a:ext cx="1920532" cy="1278672"/>
            <a:chOff x="0" y="0"/>
            <a:chExt cx="1920530" cy="1278671"/>
          </a:xfrm>
        </p:grpSpPr>
        <p:sp>
          <p:nvSpPr>
            <p:cNvPr id="869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872" y="58277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TextBox 9"/>
          <p:cNvSpPr txBox="1"/>
          <p:nvPr/>
        </p:nvSpPr>
        <p:spPr>
          <a:xfrm>
            <a:off x="3780146" y="6115341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Destination</a:t>
            </a:r>
          </a:p>
        </p:txBody>
      </p:sp>
      <p:grpSp>
        <p:nvGrpSpPr>
          <p:cNvPr id="876" name="Cloud 10"/>
          <p:cNvGrpSpPr/>
          <p:nvPr/>
        </p:nvGrpSpPr>
        <p:grpSpPr>
          <a:xfrm>
            <a:off x="2163597" y="2796162"/>
            <a:ext cx="1920531" cy="1278672"/>
            <a:chOff x="0" y="0"/>
            <a:chExt cx="1920530" cy="1278671"/>
          </a:xfrm>
        </p:grpSpPr>
        <p:sp>
          <p:nvSpPr>
            <p:cNvPr id="87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79" name="Cloud 11"/>
          <p:cNvGrpSpPr/>
          <p:nvPr/>
        </p:nvGrpSpPr>
        <p:grpSpPr>
          <a:xfrm>
            <a:off x="88539" y="3976746"/>
            <a:ext cx="1920532" cy="1278672"/>
            <a:chOff x="0" y="0"/>
            <a:chExt cx="1920530" cy="1278671"/>
          </a:xfrm>
        </p:grpSpPr>
        <p:sp>
          <p:nvSpPr>
            <p:cNvPr id="87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657" y="324131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599" y="442052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Straight Connector 15"/>
          <p:cNvSpPr/>
          <p:nvPr/>
        </p:nvSpPr>
        <p:spPr>
          <a:xfrm>
            <a:off x="1294762" y="3571887"/>
            <a:ext cx="1576534" cy="895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885" name="Cloud 19"/>
          <p:cNvGrpSpPr/>
          <p:nvPr/>
        </p:nvGrpSpPr>
        <p:grpSpPr>
          <a:xfrm>
            <a:off x="4649582" y="1685849"/>
            <a:ext cx="1920532" cy="3501706"/>
            <a:chOff x="0" y="0"/>
            <a:chExt cx="1920530" cy="3501704"/>
          </a:xfrm>
        </p:grpSpPr>
        <p:sp>
          <p:nvSpPr>
            <p:cNvPr id="883" name="Shape"/>
            <p:cNvSpPr/>
            <p:nvPr/>
          </p:nvSpPr>
          <p:spPr>
            <a:xfrm>
              <a:off x="0" y="0"/>
              <a:ext cx="1920531" cy="350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"/>
            <p:cNvSpPr/>
            <p:nvPr/>
          </p:nvSpPr>
          <p:spPr>
            <a:xfrm>
              <a:off x="97520" y="178058"/>
              <a:ext cx="1759848" cy="297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238576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431" y="3233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4884616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Straight Connector 23"/>
          <p:cNvSpPr/>
          <p:nvPr/>
        </p:nvSpPr>
        <p:spPr>
          <a:xfrm>
            <a:off x="3436264" y="3423345"/>
            <a:ext cx="1066467" cy="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17" name="Straight Connector 32"/>
          <p:cNvSpPr/>
          <p:nvPr/>
        </p:nvSpPr>
        <p:spPr>
          <a:xfrm>
            <a:off x="4681286" y="5233945"/>
            <a:ext cx="735984" cy="622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1" name="TextBox 36"/>
          <p:cNvSpPr txBox="1"/>
          <p:nvPr/>
        </p:nvSpPr>
        <p:spPr>
          <a:xfrm>
            <a:off x="5153391" y="1971507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Source</a:t>
            </a:r>
          </a:p>
        </p:txBody>
      </p:sp>
      <p:grpSp>
        <p:nvGrpSpPr>
          <p:cNvPr id="894" name="Group 38"/>
          <p:cNvGrpSpPr/>
          <p:nvPr/>
        </p:nvGrpSpPr>
        <p:grpSpPr>
          <a:xfrm>
            <a:off x="6149137" y="1979492"/>
            <a:ext cx="2932726" cy="1127266"/>
            <a:chOff x="0" y="0"/>
            <a:chExt cx="2932725" cy="1127265"/>
          </a:xfrm>
        </p:grpSpPr>
        <p:sp>
          <p:nvSpPr>
            <p:cNvPr id="892" name="Rectangular Callout 39"/>
            <p:cNvSpPr/>
            <p:nvPr/>
          </p:nvSpPr>
          <p:spPr>
            <a:xfrm flipH="1">
              <a:off x="-1" y="0"/>
              <a:ext cx="2932727" cy="112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802" y="0"/>
                  </a:lnTo>
                  <a:lnTo>
                    <a:pt x="17802" y="12600"/>
                  </a:lnTo>
                  <a:lnTo>
                    <a:pt x="21600" y="19898"/>
                  </a:lnTo>
                  <a:lnTo>
                    <a:pt x="17802" y="18000"/>
                  </a:lnTo>
                  <a:lnTo>
                    <a:pt x="17802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TextBox 40"/>
            <p:cNvSpPr txBox="1"/>
            <p:nvPr/>
          </p:nvSpPr>
          <p:spPr>
            <a:xfrm>
              <a:off x="515615" y="92633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total,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cost</a:t>
              </a:r>
            </a:p>
          </p:txBody>
        </p:sp>
      </p:grpSp>
      <p:pic>
        <p:nvPicPr>
          <p:cNvPr id="8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4826" y="3699400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Straight Connector 45"/>
          <p:cNvSpPr/>
          <p:nvPr/>
        </p:nvSpPr>
        <p:spPr>
          <a:xfrm>
            <a:off x="5676017" y="2757053"/>
            <a:ext cx="351139" cy="946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19" name="Straight Connector 46"/>
          <p:cNvSpPr/>
          <p:nvPr/>
        </p:nvSpPr>
        <p:spPr>
          <a:xfrm>
            <a:off x="5681212" y="4068051"/>
            <a:ext cx="339805" cy="82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900" name="Down Arrow 37"/>
          <p:cNvGrpSpPr/>
          <p:nvPr/>
        </p:nvGrpSpPr>
        <p:grpSpPr>
          <a:xfrm>
            <a:off x="5534518" y="2920002"/>
            <a:ext cx="796484" cy="779398"/>
            <a:chOff x="0" y="0"/>
            <a:chExt cx="796482" cy="779397"/>
          </a:xfrm>
        </p:grpSpPr>
        <p:sp>
          <p:nvSpPr>
            <p:cNvPr id="898" name="Shape"/>
            <p:cNvSpPr/>
            <p:nvPr/>
          </p:nvSpPr>
          <p:spPr>
            <a:xfrm rot="19994295">
              <a:off x="95277" y="106034"/>
              <a:ext cx="605929" cy="56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?"/>
            <p:cNvSpPr txBox="1"/>
            <p:nvPr/>
          </p:nvSpPr>
          <p:spPr>
            <a:xfrm rot="19994295">
              <a:off x="214827" y="109208"/>
              <a:ext cx="302964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920" name="Straight Connector 61"/>
          <p:cNvSpPr/>
          <p:nvPr/>
        </p:nvSpPr>
        <p:spPr>
          <a:xfrm>
            <a:off x="4973429" y="2744766"/>
            <a:ext cx="474771" cy="507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904" name="Cloud 47"/>
          <p:cNvGrpSpPr/>
          <p:nvPr/>
        </p:nvGrpSpPr>
        <p:grpSpPr>
          <a:xfrm>
            <a:off x="1768880" y="4843271"/>
            <a:ext cx="1920531" cy="1278672"/>
            <a:chOff x="0" y="0"/>
            <a:chExt cx="1920530" cy="1278671"/>
          </a:xfrm>
        </p:grpSpPr>
        <p:sp>
          <p:nvSpPr>
            <p:cNvPr id="902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9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939" y="528704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Straight Connector 16"/>
          <p:cNvSpPr/>
          <p:nvPr/>
        </p:nvSpPr>
        <p:spPr>
          <a:xfrm>
            <a:off x="1313574" y="4746039"/>
            <a:ext cx="1152755" cy="5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22" name="Straight Connector 49"/>
          <p:cNvSpPr/>
          <p:nvPr/>
        </p:nvSpPr>
        <p:spPr>
          <a:xfrm>
            <a:off x="3039393" y="5570695"/>
            <a:ext cx="1144939" cy="350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8" name="Rounded Rectangle 60"/>
          <p:cNvSpPr/>
          <p:nvPr/>
        </p:nvSpPr>
        <p:spPr>
          <a:xfrm>
            <a:off x="259917" y="2916778"/>
            <a:ext cx="5144869" cy="3827371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11" name="Right Arrow 35"/>
          <p:cNvGrpSpPr/>
          <p:nvPr/>
        </p:nvGrpSpPr>
        <p:grpSpPr>
          <a:xfrm>
            <a:off x="4765881" y="2575964"/>
            <a:ext cx="844318" cy="849055"/>
            <a:chOff x="0" y="0"/>
            <a:chExt cx="844316" cy="849053"/>
          </a:xfrm>
        </p:grpSpPr>
        <p:sp>
          <p:nvSpPr>
            <p:cNvPr id="909" name="Arrow"/>
            <p:cNvSpPr/>
            <p:nvPr/>
          </p:nvSpPr>
          <p:spPr>
            <a:xfrm rot="19006232" flipH="1">
              <a:off x="149770" y="97932"/>
              <a:ext cx="544777" cy="6531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?"/>
            <p:cNvSpPr txBox="1"/>
            <p:nvPr/>
          </p:nvSpPr>
          <p:spPr>
            <a:xfrm rot="19006232">
              <a:off x="267483" y="160715"/>
              <a:ext cx="40858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914" name="Group 41"/>
          <p:cNvGrpSpPr/>
          <p:nvPr/>
        </p:nvGrpSpPr>
        <p:grpSpPr>
          <a:xfrm>
            <a:off x="2165220" y="1641512"/>
            <a:ext cx="2613163" cy="1376055"/>
            <a:chOff x="0" y="0"/>
            <a:chExt cx="2613161" cy="1376053"/>
          </a:xfrm>
        </p:grpSpPr>
        <p:sp>
          <p:nvSpPr>
            <p:cNvPr id="912" name="Rectangular Callout 42"/>
            <p:cNvSpPr/>
            <p:nvPr/>
          </p:nvSpPr>
          <p:spPr>
            <a:xfrm flipH="1">
              <a:off x="1" y="0"/>
              <a:ext cx="2613161" cy="137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" y="0"/>
                  </a:moveTo>
                  <a:lnTo>
                    <a:pt x="21600" y="0"/>
                  </a:lnTo>
                  <a:lnTo>
                    <a:pt x="21600" y="17654"/>
                  </a:lnTo>
                  <a:lnTo>
                    <a:pt x="9945" y="17654"/>
                  </a:lnTo>
                  <a:lnTo>
                    <a:pt x="0" y="21600"/>
                  </a:lnTo>
                  <a:lnTo>
                    <a:pt x="4950" y="17654"/>
                  </a:lnTo>
                  <a:lnTo>
                    <a:pt x="1621" y="17654"/>
                  </a:lnTo>
                  <a:lnTo>
                    <a:pt x="1621" y="1029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TextBox 43"/>
            <p:cNvSpPr txBox="1"/>
            <p:nvPr/>
          </p:nvSpPr>
          <p:spPr>
            <a:xfrm>
              <a:off x="0" y="48451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5 hops total, 2 hops cost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" grpId="3" animBg="1" advAuto="0"/>
      <p:bldP spid="900" grpId="2" animBg="1" advAuto="0"/>
      <p:bldP spid="908" grpId="5" animBg="1" advAuto="0"/>
      <p:bldP spid="911" grpId="1" animBg="1" advAuto="0"/>
      <p:bldP spid="914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Cloud 79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924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5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2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28" name="Rectangle 3"/>
          <p:cNvSpPr/>
          <p:nvPr/>
        </p:nvSpPr>
        <p:spPr>
          <a:xfrm>
            <a:off x="1219200" y="3810000"/>
            <a:ext cx="38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9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0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1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2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3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4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5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6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7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8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9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0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1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2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3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4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5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9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94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3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950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1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2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7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954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5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6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1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958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9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0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5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96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9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96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70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1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2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3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4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5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6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7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8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9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0" name="AutoShape 41"/>
          <p:cNvSpPr/>
          <p:nvPr/>
        </p:nvSpPr>
        <p:spPr>
          <a:xfrm>
            <a:off x="8258067" y="41910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1" name="AutoShape 42"/>
          <p:cNvSpPr/>
          <p:nvPr/>
        </p:nvSpPr>
        <p:spPr>
          <a:xfrm>
            <a:off x="190034" y="4114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2" name="AutoShape 43"/>
          <p:cNvSpPr/>
          <p:nvPr/>
        </p:nvSpPr>
        <p:spPr>
          <a:xfrm>
            <a:off x="571035" y="40386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3" name="AutoShape 44"/>
          <p:cNvSpPr/>
          <p:nvPr/>
        </p:nvSpPr>
        <p:spPr>
          <a:xfrm>
            <a:off x="37634" y="38862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4" name="AutoShape 45"/>
          <p:cNvSpPr/>
          <p:nvPr/>
        </p:nvSpPr>
        <p:spPr>
          <a:xfrm>
            <a:off x="494835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5" name="AutoShape 47"/>
          <p:cNvSpPr/>
          <p:nvPr/>
        </p:nvSpPr>
        <p:spPr>
          <a:xfrm>
            <a:off x="8258067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6" name="AutoShape 48"/>
          <p:cNvSpPr/>
          <p:nvPr/>
        </p:nvSpPr>
        <p:spPr>
          <a:xfrm>
            <a:off x="8791467" y="39624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7" name="AutoShape 50"/>
          <p:cNvSpPr/>
          <p:nvPr/>
        </p:nvSpPr>
        <p:spPr>
          <a:xfrm>
            <a:off x="46454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8" name="AutoShape 51"/>
          <p:cNvSpPr/>
          <p:nvPr/>
        </p:nvSpPr>
        <p:spPr>
          <a:xfrm>
            <a:off x="37310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9" name="AutoShape 56"/>
          <p:cNvSpPr/>
          <p:nvPr/>
        </p:nvSpPr>
        <p:spPr>
          <a:xfrm>
            <a:off x="50264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0" name="AutoShape 60"/>
          <p:cNvSpPr/>
          <p:nvPr/>
        </p:nvSpPr>
        <p:spPr>
          <a:xfrm>
            <a:off x="4319038" y="66174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1" name="AutoShape 61"/>
          <p:cNvSpPr/>
          <p:nvPr/>
        </p:nvSpPr>
        <p:spPr>
          <a:xfrm>
            <a:off x="4700038" y="65412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2" name="AutoShape 62"/>
          <p:cNvSpPr/>
          <p:nvPr/>
        </p:nvSpPr>
        <p:spPr>
          <a:xfrm>
            <a:off x="39380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3" name="AutoShape 63"/>
          <p:cNvSpPr/>
          <p:nvPr/>
        </p:nvSpPr>
        <p:spPr>
          <a:xfrm>
            <a:off x="49286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4" name="AutoShape 67"/>
          <p:cNvSpPr/>
          <p:nvPr/>
        </p:nvSpPr>
        <p:spPr>
          <a:xfrm>
            <a:off x="44714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5" name="AutoShape 78"/>
          <p:cNvSpPr/>
          <p:nvPr/>
        </p:nvSpPr>
        <p:spPr>
          <a:xfrm>
            <a:off x="41120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6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Importing Routes</a:t>
            </a:r>
          </a:p>
        </p:txBody>
      </p:sp>
      <p:grpSp>
        <p:nvGrpSpPr>
          <p:cNvPr id="999" name="Down Arrow 80"/>
          <p:cNvGrpSpPr/>
          <p:nvPr/>
        </p:nvGrpSpPr>
        <p:grpSpPr>
          <a:xfrm>
            <a:off x="3138172" y="2038119"/>
            <a:ext cx="2729229" cy="1078266"/>
            <a:chOff x="0" y="0"/>
            <a:chExt cx="2729227" cy="1078264"/>
          </a:xfrm>
        </p:grpSpPr>
        <p:sp>
          <p:nvSpPr>
            <p:cNvPr id="997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8" name="From Provid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Provider</a:t>
              </a:r>
            </a:p>
          </p:txBody>
        </p:sp>
      </p:grpSp>
      <p:grpSp>
        <p:nvGrpSpPr>
          <p:cNvPr id="1002" name="Right Arrow 81"/>
          <p:cNvGrpSpPr/>
          <p:nvPr/>
        </p:nvGrpSpPr>
        <p:grpSpPr>
          <a:xfrm>
            <a:off x="6780856" y="3256327"/>
            <a:ext cx="1353723" cy="1488346"/>
            <a:chOff x="0" y="0"/>
            <a:chExt cx="1353722" cy="1488344"/>
          </a:xfrm>
        </p:grpSpPr>
        <p:sp>
          <p:nvSpPr>
            <p:cNvPr id="1000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1" name="From Peer"/>
            <p:cNvSpPr txBox="1"/>
            <p:nvPr/>
          </p:nvSpPr>
          <p:spPr>
            <a:xfrm>
              <a:off x="338430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Peer</a:t>
              </a:r>
            </a:p>
          </p:txBody>
        </p:sp>
      </p:grpSp>
      <p:grpSp>
        <p:nvGrpSpPr>
          <p:cNvPr id="1005" name="Right Arrow 82"/>
          <p:cNvGrpSpPr/>
          <p:nvPr/>
        </p:nvGrpSpPr>
        <p:grpSpPr>
          <a:xfrm>
            <a:off x="923338" y="3332527"/>
            <a:ext cx="1353724" cy="1488346"/>
            <a:chOff x="0" y="0"/>
            <a:chExt cx="1353722" cy="1488344"/>
          </a:xfrm>
        </p:grpSpPr>
        <p:sp>
          <p:nvSpPr>
            <p:cNvPr id="1003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4" name="From Peer"/>
            <p:cNvSpPr txBox="1"/>
            <p:nvPr/>
          </p:nvSpPr>
          <p:spPr>
            <a:xfrm>
              <a:off x="-1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Peer</a:t>
              </a:r>
            </a:p>
          </p:txBody>
        </p:sp>
      </p:grpSp>
      <p:grpSp>
        <p:nvGrpSpPr>
          <p:cNvPr id="1008" name="Up Arrow 3"/>
          <p:cNvGrpSpPr/>
          <p:nvPr/>
        </p:nvGrpSpPr>
        <p:grpSpPr>
          <a:xfrm>
            <a:off x="2937372" y="5122843"/>
            <a:ext cx="3250436" cy="1078266"/>
            <a:chOff x="0" y="0"/>
            <a:chExt cx="3250435" cy="1078264"/>
          </a:xfrm>
        </p:grpSpPr>
        <p:sp>
          <p:nvSpPr>
            <p:cNvPr id="1006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7" name="From Custom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Customer</a:t>
              </a:r>
            </a:p>
          </p:txBody>
        </p:sp>
      </p:grpSp>
      <p:grpSp>
        <p:nvGrpSpPr>
          <p:cNvPr id="1011" name="Group 85"/>
          <p:cNvGrpSpPr/>
          <p:nvPr/>
        </p:nvGrpSpPr>
        <p:grpSpPr>
          <a:xfrm>
            <a:off x="6323472" y="2031694"/>
            <a:ext cx="2081244" cy="1229065"/>
            <a:chOff x="0" y="0"/>
            <a:chExt cx="2081243" cy="1229064"/>
          </a:xfrm>
        </p:grpSpPr>
        <p:sp>
          <p:nvSpPr>
            <p:cNvPr id="1009" name="Rectangular Callout 86"/>
            <p:cNvSpPr/>
            <p:nvPr/>
          </p:nvSpPr>
          <p:spPr>
            <a:xfrm flipH="1">
              <a:off x="-1" y="0"/>
              <a:ext cx="2081245" cy="1229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604" y="0"/>
                  </a:lnTo>
                  <a:lnTo>
                    <a:pt x="14604" y="10879"/>
                  </a:lnTo>
                  <a:lnTo>
                    <a:pt x="21600" y="21600"/>
                  </a:lnTo>
                  <a:lnTo>
                    <a:pt x="14604" y="15542"/>
                  </a:lnTo>
                  <a:lnTo>
                    <a:pt x="14604" y="18650"/>
                  </a:lnTo>
                  <a:lnTo>
                    <a:pt x="0" y="18650"/>
                  </a:lnTo>
                  <a:lnTo>
                    <a:pt x="0" y="1087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0" name="TextBox 87"/>
            <p:cNvSpPr txBox="1"/>
            <p:nvPr/>
          </p:nvSpPr>
          <p:spPr>
            <a:xfrm>
              <a:off x="674121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ISP Routes</a:t>
              </a:r>
            </a:p>
          </p:txBody>
        </p:sp>
      </p:grpSp>
      <p:grpSp>
        <p:nvGrpSpPr>
          <p:cNvPr id="1015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101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" presetClass="entr" presetSubtype="4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" presetClass="entr" presetSubtype="4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2" presetClass="entr" presetSubtype="4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2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500"/>
                            </p:stCondLst>
                            <p:childTnLst>
                              <p:par>
                                <p:cTn id="134" presetID="2" presetClass="entr" presetSubtype="4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0"/>
                            </p:stCondLst>
                            <p:childTnLst>
                              <p:par>
                                <p:cTn id="139" presetID="2" presetClass="entr" presetSubtype="4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2" presetClass="entr" presetSubtype="4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2" presetClass="entr" presetSubtype="4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2" presetClass="entr" presetSubtype="4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2" presetClass="entr" presetSubtype="4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0"/>
                            </p:stCondLst>
                            <p:childTnLst>
                              <p:par>
                                <p:cTn id="164" presetID="2" presetClass="entr" presetSubtype="4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000"/>
                            </p:stCondLst>
                            <p:childTnLst>
                              <p:par>
                                <p:cTn id="169" presetID="2" presetClass="entr" presetSubtype="4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3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" presetClass="entr" presetSubtype="4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2" presetClass="entr" presetSubtype="4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22" presetClass="entr" presetSubtype="1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9" presetID="2" presetClass="entr" presetSubtype="4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2" presetClass="entr" presetSubtype="4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ID="2" presetClass="entr" presetSubtype="4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ID="2" presetClass="entr" presetSubtype="4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00"/>
                            </p:stCondLst>
                            <p:childTnLst>
                              <p:par>
                                <p:cTn id="219" presetID="2" presetClass="entr" presetSubtype="4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24" presetID="2" presetClass="entr" presetSubtype="4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29" presetID="2" presetClass="entr" presetSubtype="4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000"/>
                            </p:stCondLst>
                            <p:childTnLst>
                              <p:par>
                                <p:cTn id="234" presetID="2" presetClass="entr" presetSubtype="4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500"/>
                            </p:stCondLst>
                            <p:childTnLst>
                              <p:par>
                                <p:cTn id="239" presetID="2" presetClass="entr" presetSubtype="4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" grpId="42" animBg="1" advAuto="0"/>
      <p:bldP spid="930" grpId="47" animBg="1" advAuto="0"/>
      <p:bldP spid="931" grpId="41" animBg="1" advAuto="0"/>
      <p:bldP spid="932" grpId="45" animBg="1" advAuto="0"/>
      <p:bldP spid="933" grpId="40" animBg="1" advAuto="0"/>
      <p:bldP spid="934" grpId="43" animBg="1" advAuto="0"/>
      <p:bldP spid="935" grpId="44" animBg="1" advAuto="0"/>
      <p:bldP spid="936" grpId="48" animBg="1" advAuto="0"/>
      <p:bldP spid="937" grpId="46" animBg="1" advAuto="0"/>
      <p:bldP spid="938" grpId="33" animBg="1" advAuto="0"/>
      <p:bldP spid="939" grpId="30" animBg="1" advAuto="0"/>
      <p:bldP spid="940" grpId="28" animBg="1" advAuto="0"/>
      <p:bldP spid="941" grpId="27" animBg="1" advAuto="0"/>
      <p:bldP spid="942" grpId="32" animBg="1" advAuto="0"/>
      <p:bldP spid="943" grpId="34" animBg="1" advAuto="0"/>
      <p:bldP spid="944" grpId="29" animBg="1" advAuto="0"/>
      <p:bldP spid="945" grpId="31" animBg="1" advAuto="0"/>
      <p:bldP spid="970" grpId="8" animBg="1" advAuto="0"/>
      <p:bldP spid="971" grpId="10" animBg="1" advAuto="0"/>
      <p:bldP spid="972" grpId="17" animBg="1" advAuto="0"/>
      <p:bldP spid="973" grpId="16" animBg="1" advAuto="0"/>
      <p:bldP spid="974" grpId="15" animBg="1" advAuto="0"/>
      <p:bldP spid="975" grpId="14" animBg="1" advAuto="0"/>
      <p:bldP spid="976" grpId="12" animBg="1" advAuto="0"/>
      <p:bldP spid="977" grpId="13" animBg="1" advAuto="0"/>
      <p:bldP spid="978" grpId="9" animBg="1" advAuto="0"/>
      <p:bldP spid="979" grpId="11" animBg="1" advAuto="0"/>
      <p:bldP spid="980" grpId="18" animBg="1" advAuto="0"/>
      <p:bldP spid="981" grpId="21" animBg="1" advAuto="0"/>
      <p:bldP spid="982" grpId="22" animBg="1" advAuto="0"/>
      <p:bldP spid="983" grpId="23" animBg="1" advAuto="0"/>
      <p:bldP spid="984" grpId="24" animBg="1" advAuto="0"/>
      <p:bldP spid="985" grpId="19" animBg="1" advAuto="0"/>
      <p:bldP spid="986" grpId="20" animBg="1" advAuto="0"/>
      <p:bldP spid="987" grpId="35" animBg="1" advAuto="0"/>
      <p:bldP spid="988" grpId="36" animBg="1" advAuto="0"/>
      <p:bldP spid="989" grpId="37" animBg="1" advAuto="0"/>
      <p:bldP spid="990" grpId="2" animBg="1" advAuto="0"/>
      <p:bldP spid="991" grpId="3" animBg="1" advAuto="0"/>
      <p:bldP spid="992" grpId="4" animBg="1" advAuto="0"/>
      <p:bldP spid="993" grpId="5" animBg="1" advAuto="0"/>
      <p:bldP spid="994" grpId="6" animBg="1" advAuto="0"/>
      <p:bldP spid="995" grpId="38" animBg="1" advAuto="0"/>
      <p:bldP spid="999" grpId="39" animBg="1" advAuto="0"/>
      <p:bldP spid="1002" grpId="25" animBg="1" advAuto="0"/>
      <p:bldP spid="1005" grpId="26" animBg="1" advAuto="0"/>
      <p:bldP spid="1008" grpId="7" animBg="1" advAuto="0"/>
      <p:bldP spid="1011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1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Exporting Routes</a:t>
            </a:r>
          </a:p>
        </p:txBody>
      </p:sp>
      <p:grpSp>
        <p:nvGrpSpPr>
          <p:cNvPr id="1021" name="Cloud 102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1019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0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22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3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4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5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6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7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8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9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0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1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2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3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4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5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6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7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8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42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103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46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104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0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104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4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105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8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105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62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105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63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4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5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6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7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8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9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0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1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2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75" name="Down Arrow 137"/>
          <p:cNvGrpSpPr/>
          <p:nvPr/>
        </p:nvGrpSpPr>
        <p:grpSpPr>
          <a:xfrm>
            <a:off x="3169286" y="5100808"/>
            <a:ext cx="2729228" cy="1078266"/>
            <a:chOff x="0" y="0"/>
            <a:chExt cx="2729227" cy="1078264"/>
          </a:xfrm>
        </p:grpSpPr>
        <p:sp>
          <p:nvSpPr>
            <p:cNvPr id="1073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To Custom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Customer</a:t>
              </a:r>
            </a:p>
          </p:txBody>
        </p:sp>
      </p:grpSp>
      <p:grpSp>
        <p:nvGrpSpPr>
          <p:cNvPr id="1078" name="Right Arrow 138"/>
          <p:cNvGrpSpPr/>
          <p:nvPr/>
        </p:nvGrpSpPr>
        <p:grpSpPr>
          <a:xfrm>
            <a:off x="981280" y="3312255"/>
            <a:ext cx="1353723" cy="1488345"/>
            <a:chOff x="0" y="0"/>
            <a:chExt cx="1353722" cy="1488344"/>
          </a:xfrm>
        </p:grpSpPr>
        <p:sp>
          <p:nvSpPr>
            <p:cNvPr id="1076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To Peer"/>
            <p:cNvSpPr txBox="1"/>
            <p:nvPr/>
          </p:nvSpPr>
          <p:spPr>
            <a:xfrm>
              <a:off x="338430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Peer</a:t>
              </a:r>
            </a:p>
          </p:txBody>
        </p:sp>
      </p:grpSp>
      <p:grpSp>
        <p:nvGrpSpPr>
          <p:cNvPr id="1081" name="Right Arrow 139"/>
          <p:cNvGrpSpPr/>
          <p:nvPr/>
        </p:nvGrpSpPr>
        <p:grpSpPr>
          <a:xfrm>
            <a:off x="6630075" y="3312255"/>
            <a:ext cx="1353723" cy="1488345"/>
            <a:chOff x="0" y="0"/>
            <a:chExt cx="1353722" cy="1488344"/>
          </a:xfrm>
        </p:grpSpPr>
        <p:sp>
          <p:nvSpPr>
            <p:cNvPr id="1079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To Peer"/>
            <p:cNvSpPr txBox="1"/>
            <p:nvPr/>
          </p:nvSpPr>
          <p:spPr>
            <a:xfrm>
              <a:off x="-1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Peer</a:t>
              </a:r>
            </a:p>
          </p:txBody>
        </p:sp>
      </p:grpSp>
      <p:grpSp>
        <p:nvGrpSpPr>
          <p:cNvPr id="1084" name="Up Arrow 140"/>
          <p:cNvGrpSpPr/>
          <p:nvPr/>
        </p:nvGrpSpPr>
        <p:grpSpPr>
          <a:xfrm>
            <a:off x="2908681" y="2122135"/>
            <a:ext cx="3250437" cy="1078266"/>
            <a:chOff x="0" y="0"/>
            <a:chExt cx="3250435" cy="1078264"/>
          </a:xfrm>
        </p:grpSpPr>
        <p:sp>
          <p:nvSpPr>
            <p:cNvPr id="1082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To Provid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Provider</a:t>
              </a:r>
            </a:p>
          </p:txBody>
        </p:sp>
      </p:grpSp>
      <p:grpSp>
        <p:nvGrpSpPr>
          <p:cNvPr id="1088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108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89" name="AutoShape 8"/>
          <p:cNvSpPr/>
          <p:nvPr/>
        </p:nvSpPr>
        <p:spPr>
          <a:xfrm>
            <a:off x="4802437" y="64903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0" name="AutoShape 14"/>
          <p:cNvSpPr/>
          <p:nvPr/>
        </p:nvSpPr>
        <p:spPr>
          <a:xfrm>
            <a:off x="3964237" y="63379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1" name="AutoShape 21"/>
          <p:cNvSpPr/>
          <p:nvPr/>
        </p:nvSpPr>
        <p:spPr>
          <a:xfrm>
            <a:off x="4573837" y="6261701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95" name="AutoShape 24"/>
          <p:cNvGrpSpPr/>
          <p:nvPr/>
        </p:nvGrpSpPr>
        <p:grpSpPr>
          <a:xfrm>
            <a:off x="5214651" y="6533450"/>
            <a:ext cx="228601" cy="228601"/>
            <a:chOff x="0" y="0"/>
            <a:chExt cx="228600" cy="228600"/>
          </a:xfrm>
        </p:grpSpPr>
        <p:sp>
          <p:nvSpPr>
            <p:cNvPr id="109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9" name="AutoShape 26"/>
          <p:cNvGrpSpPr/>
          <p:nvPr/>
        </p:nvGrpSpPr>
        <p:grpSpPr>
          <a:xfrm>
            <a:off x="3659437" y="6490301"/>
            <a:ext cx="228601" cy="228601"/>
            <a:chOff x="0" y="0"/>
            <a:chExt cx="228600" cy="228600"/>
          </a:xfrm>
        </p:grpSpPr>
        <p:sp>
          <p:nvSpPr>
            <p:cNvPr id="109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00" name="AutoShape 32"/>
          <p:cNvSpPr/>
          <p:nvPr/>
        </p:nvSpPr>
        <p:spPr>
          <a:xfrm>
            <a:off x="4194361" y="656650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1" name="AutoShape 35"/>
          <p:cNvSpPr/>
          <p:nvPr/>
        </p:nvSpPr>
        <p:spPr>
          <a:xfrm>
            <a:off x="5184961" y="618550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2" name="AutoShape 18"/>
          <p:cNvSpPr/>
          <p:nvPr/>
        </p:nvSpPr>
        <p:spPr>
          <a:xfrm>
            <a:off x="3659437" y="6072578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3" name="AutoShape 33"/>
          <p:cNvSpPr/>
          <p:nvPr/>
        </p:nvSpPr>
        <p:spPr>
          <a:xfrm>
            <a:off x="634075" y="35433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4" name="AutoShape 33"/>
          <p:cNvSpPr/>
          <p:nvPr/>
        </p:nvSpPr>
        <p:spPr>
          <a:xfrm>
            <a:off x="279699" y="39421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5" name="AutoShape 33"/>
          <p:cNvSpPr/>
          <p:nvPr/>
        </p:nvSpPr>
        <p:spPr>
          <a:xfrm>
            <a:off x="632698" y="415244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6" name="AutoShape 33"/>
          <p:cNvSpPr/>
          <p:nvPr/>
        </p:nvSpPr>
        <p:spPr>
          <a:xfrm>
            <a:off x="296225" y="4724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7" name="AutoShape 33"/>
          <p:cNvSpPr/>
          <p:nvPr/>
        </p:nvSpPr>
        <p:spPr>
          <a:xfrm>
            <a:off x="7871021" y="33592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AutoShape 33"/>
          <p:cNvSpPr/>
          <p:nvPr/>
        </p:nvSpPr>
        <p:spPr>
          <a:xfrm>
            <a:off x="8235496" y="40767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9" name="AutoShape 33"/>
          <p:cNvSpPr/>
          <p:nvPr/>
        </p:nvSpPr>
        <p:spPr>
          <a:xfrm>
            <a:off x="8464096" y="357581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AutoShape 33"/>
          <p:cNvSpPr/>
          <p:nvPr/>
        </p:nvSpPr>
        <p:spPr>
          <a:xfrm>
            <a:off x="8040188" y="45339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AutoShape 33"/>
          <p:cNvSpPr/>
          <p:nvPr/>
        </p:nvSpPr>
        <p:spPr>
          <a:xfrm>
            <a:off x="4918261" y="189353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AutoShape 33"/>
          <p:cNvSpPr/>
          <p:nvPr/>
        </p:nvSpPr>
        <p:spPr>
          <a:xfrm>
            <a:off x="5417233" y="181506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AutoShape 33"/>
          <p:cNvSpPr/>
          <p:nvPr/>
        </p:nvSpPr>
        <p:spPr>
          <a:xfrm>
            <a:off x="4192523" y="16938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4" name="AutoShape 33"/>
          <p:cNvSpPr/>
          <p:nvPr/>
        </p:nvSpPr>
        <p:spPr>
          <a:xfrm>
            <a:off x="3240023" y="198581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AutoShape 25"/>
          <p:cNvGrpSpPr/>
          <p:nvPr/>
        </p:nvGrpSpPr>
        <p:grpSpPr>
          <a:xfrm>
            <a:off x="981280" y="3429918"/>
            <a:ext cx="228601" cy="228601"/>
            <a:chOff x="0" y="0"/>
            <a:chExt cx="228600" cy="228600"/>
          </a:xfrm>
        </p:grpSpPr>
        <p:sp>
          <p:nvSpPr>
            <p:cNvPr id="111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2" name="AutoShape 25"/>
          <p:cNvGrpSpPr/>
          <p:nvPr/>
        </p:nvGrpSpPr>
        <p:grpSpPr>
          <a:xfrm>
            <a:off x="180401" y="4304381"/>
            <a:ext cx="228601" cy="228601"/>
            <a:chOff x="0" y="0"/>
            <a:chExt cx="228600" cy="228600"/>
          </a:xfrm>
        </p:grpSpPr>
        <p:sp>
          <p:nvSpPr>
            <p:cNvPr id="111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6" name="AutoShape 25"/>
          <p:cNvGrpSpPr/>
          <p:nvPr/>
        </p:nvGrpSpPr>
        <p:grpSpPr>
          <a:xfrm>
            <a:off x="180401" y="3587827"/>
            <a:ext cx="228601" cy="228601"/>
            <a:chOff x="0" y="0"/>
            <a:chExt cx="228600" cy="228600"/>
          </a:xfrm>
        </p:grpSpPr>
        <p:sp>
          <p:nvSpPr>
            <p:cNvPr id="112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0" name="AutoShape 25"/>
          <p:cNvGrpSpPr/>
          <p:nvPr/>
        </p:nvGrpSpPr>
        <p:grpSpPr>
          <a:xfrm>
            <a:off x="759107" y="4495800"/>
            <a:ext cx="228601" cy="228600"/>
            <a:chOff x="0" y="0"/>
            <a:chExt cx="228600" cy="228600"/>
          </a:xfrm>
        </p:grpSpPr>
        <p:sp>
          <p:nvSpPr>
            <p:cNvPr id="112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4" name="AutoShape 25"/>
          <p:cNvGrpSpPr/>
          <p:nvPr/>
        </p:nvGrpSpPr>
        <p:grpSpPr>
          <a:xfrm>
            <a:off x="3581400" y="2007835"/>
            <a:ext cx="228600" cy="228601"/>
            <a:chOff x="0" y="0"/>
            <a:chExt cx="228600" cy="228600"/>
          </a:xfrm>
        </p:grpSpPr>
        <p:sp>
          <p:nvSpPr>
            <p:cNvPr id="113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8" name="AutoShape 25"/>
          <p:cNvGrpSpPr/>
          <p:nvPr/>
        </p:nvGrpSpPr>
        <p:grpSpPr>
          <a:xfrm>
            <a:off x="3810000" y="1740228"/>
            <a:ext cx="228600" cy="228601"/>
            <a:chOff x="0" y="0"/>
            <a:chExt cx="228600" cy="228600"/>
          </a:xfrm>
        </p:grpSpPr>
        <p:sp>
          <p:nvSpPr>
            <p:cNvPr id="113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2" name="AutoShape 25"/>
          <p:cNvGrpSpPr/>
          <p:nvPr/>
        </p:nvGrpSpPr>
        <p:grpSpPr>
          <a:xfrm>
            <a:off x="4567409" y="1745769"/>
            <a:ext cx="228601" cy="228601"/>
            <a:chOff x="0" y="0"/>
            <a:chExt cx="228600" cy="228600"/>
          </a:xfrm>
        </p:grpSpPr>
        <p:sp>
          <p:nvSpPr>
            <p:cNvPr id="113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6" name="AutoShape 25"/>
          <p:cNvGrpSpPr/>
          <p:nvPr/>
        </p:nvGrpSpPr>
        <p:grpSpPr>
          <a:xfrm>
            <a:off x="5145337" y="1625928"/>
            <a:ext cx="228601" cy="228601"/>
            <a:chOff x="0" y="0"/>
            <a:chExt cx="228600" cy="228600"/>
          </a:xfrm>
        </p:grpSpPr>
        <p:sp>
          <p:nvSpPr>
            <p:cNvPr id="114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0" name="AutoShape 25"/>
          <p:cNvGrpSpPr/>
          <p:nvPr/>
        </p:nvGrpSpPr>
        <p:grpSpPr>
          <a:xfrm>
            <a:off x="8038665" y="3713527"/>
            <a:ext cx="228601" cy="228601"/>
            <a:chOff x="0" y="0"/>
            <a:chExt cx="228600" cy="228600"/>
          </a:xfrm>
        </p:grpSpPr>
        <p:sp>
          <p:nvSpPr>
            <p:cNvPr id="114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4" name="AutoShape 25"/>
          <p:cNvGrpSpPr/>
          <p:nvPr/>
        </p:nvGrpSpPr>
        <p:grpSpPr>
          <a:xfrm>
            <a:off x="8276928" y="3315394"/>
            <a:ext cx="228601" cy="228601"/>
            <a:chOff x="0" y="0"/>
            <a:chExt cx="228600" cy="228600"/>
          </a:xfrm>
        </p:grpSpPr>
        <p:sp>
          <p:nvSpPr>
            <p:cNvPr id="115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8" name="AutoShape 25"/>
          <p:cNvGrpSpPr/>
          <p:nvPr/>
        </p:nvGrpSpPr>
        <p:grpSpPr>
          <a:xfrm>
            <a:off x="8684770" y="3923841"/>
            <a:ext cx="228601" cy="228601"/>
            <a:chOff x="0" y="0"/>
            <a:chExt cx="228600" cy="228600"/>
          </a:xfrm>
        </p:grpSpPr>
        <p:sp>
          <p:nvSpPr>
            <p:cNvPr id="115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2" name="AutoShape 25"/>
          <p:cNvGrpSpPr/>
          <p:nvPr/>
        </p:nvGrpSpPr>
        <p:grpSpPr>
          <a:xfrm>
            <a:off x="8462573" y="4268118"/>
            <a:ext cx="228601" cy="228601"/>
            <a:chOff x="0" y="0"/>
            <a:chExt cx="228600" cy="228600"/>
          </a:xfrm>
        </p:grpSpPr>
        <p:sp>
          <p:nvSpPr>
            <p:cNvPr id="115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5" name="Group 175"/>
          <p:cNvGrpSpPr/>
          <p:nvPr/>
        </p:nvGrpSpPr>
        <p:grpSpPr>
          <a:xfrm>
            <a:off x="5480715" y="5541962"/>
            <a:ext cx="2923369" cy="1061232"/>
            <a:chOff x="0" y="0"/>
            <a:chExt cx="2923368" cy="1061230"/>
          </a:xfrm>
        </p:grpSpPr>
        <p:sp>
          <p:nvSpPr>
            <p:cNvPr id="1163" name="Rectangular Callout 176"/>
            <p:cNvSpPr/>
            <p:nvPr/>
          </p:nvSpPr>
          <p:spPr>
            <a:xfrm flipH="1">
              <a:off x="-1" y="0"/>
              <a:ext cx="2923370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080" y="0"/>
                  </a:lnTo>
                  <a:lnTo>
                    <a:pt x="17080" y="12600"/>
                  </a:lnTo>
                  <a:lnTo>
                    <a:pt x="21600" y="18738"/>
                  </a:lnTo>
                  <a:lnTo>
                    <a:pt x="17080" y="18000"/>
                  </a:lnTo>
                  <a:lnTo>
                    <a:pt x="17080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4" name="TextBox 177"/>
            <p:cNvSpPr txBox="1"/>
            <p:nvPr/>
          </p:nvSpPr>
          <p:spPr>
            <a:xfrm>
              <a:off x="611709" y="45719"/>
              <a:ext cx="2311658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Customers get all routes</a:t>
              </a:r>
            </a:p>
          </p:txBody>
        </p:sp>
      </p:grpSp>
      <p:grpSp>
        <p:nvGrpSpPr>
          <p:cNvPr id="1168" name="Group 178"/>
          <p:cNvGrpSpPr/>
          <p:nvPr/>
        </p:nvGrpSpPr>
        <p:grpSpPr>
          <a:xfrm>
            <a:off x="6400800" y="1747115"/>
            <a:ext cx="2624526" cy="1484487"/>
            <a:chOff x="0" y="0"/>
            <a:chExt cx="2624525" cy="1484486"/>
          </a:xfrm>
        </p:grpSpPr>
        <p:sp>
          <p:nvSpPr>
            <p:cNvPr id="1166" name="Rectangular Callout 179"/>
            <p:cNvSpPr/>
            <p:nvPr/>
          </p:nvSpPr>
          <p:spPr>
            <a:xfrm flipH="1">
              <a:off x="2" y="0"/>
              <a:ext cx="2624524" cy="148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936"/>
                  </a:lnTo>
                  <a:lnTo>
                    <a:pt x="9000" y="15936"/>
                  </a:lnTo>
                  <a:lnTo>
                    <a:pt x="5286" y="21600"/>
                  </a:lnTo>
                  <a:lnTo>
                    <a:pt x="3600" y="15936"/>
                  </a:lnTo>
                  <a:lnTo>
                    <a:pt x="0" y="15936"/>
                  </a:lnTo>
                  <a:lnTo>
                    <a:pt x="0" y="9296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7" name="TextBox 180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Customer and ISP routes only</a:t>
              </a:r>
            </a:p>
          </p:txBody>
        </p:sp>
      </p:grpSp>
      <p:grpSp>
        <p:nvGrpSpPr>
          <p:cNvPr id="1171" name="Group 181"/>
          <p:cNvGrpSpPr/>
          <p:nvPr/>
        </p:nvGrpSpPr>
        <p:grpSpPr>
          <a:xfrm>
            <a:off x="133821" y="1677372"/>
            <a:ext cx="2940676" cy="1095239"/>
            <a:chOff x="0" y="0"/>
            <a:chExt cx="2940675" cy="1095237"/>
          </a:xfrm>
        </p:grpSpPr>
        <p:sp>
          <p:nvSpPr>
            <p:cNvPr id="1169" name="Rectangular Callout 182"/>
            <p:cNvSpPr/>
            <p:nvPr/>
          </p:nvSpPr>
          <p:spPr>
            <a:xfrm flipH="1">
              <a:off x="1" y="0"/>
              <a:ext cx="2940675" cy="109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2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322" y="21600"/>
                  </a:lnTo>
                  <a:lnTo>
                    <a:pt x="2322" y="9000"/>
                  </a:lnTo>
                  <a:lnTo>
                    <a:pt x="0" y="6680"/>
                  </a:lnTo>
                  <a:lnTo>
                    <a:pt x="2322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0" name="TextBox 183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$$$ generating routes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" presetClass="entr" presetSubtype="4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" presetClass="entr" presetSubtype="4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" presetClass="entr" presetSubtype="4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2" presetClass="entr" presetSubtype="4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" presetClass="entr" presetSubtype="4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2" presetClass="entr" presetSubtype="4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2" presetClass="entr" presetSubtype="4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2" presetClass="entr" presetSubtype="4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2" presetClass="entr" presetSubtype="4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500"/>
                            </p:stCondLst>
                            <p:childTnLst>
                              <p:par>
                                <p:cTn id="138" presetID="2" presetClass="entr" presetSubtype="4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2" presetClass="entr" presetSubtype="4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3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" presetClass="entr" presetSubtype="4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" presetClass="entr" presetSubtype="4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" presetClass="entr" presetSubtype="4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" presetClass="entr" presetSubtype="4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2" presetClass="entr" presetSubtype="4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2" presetClass="entr" presetSubtype="4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500"/>
                            </p:stCondLst>
                            <p:childTnLst>
                              <p:par>
                                <p:cTn id="183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ID="2" presetClass="entr" presetSubtype="4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grpId="3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1" animBg="1" advAuto="0"/>
      <p:bldP spid="1078" grpId="12" animBg="1" advAuto="0"/>
      <p:bldP spid="1081" grpId="11" animBg="1" advAuto="0"/>
      <p:bldP spid="1084" grpId="30" animBg="1" advAuto="0"/>
      <p:bldP spid="1089" grpId="2" animBg="1" advAuto="0"/>
      <p:bldP spid="1090" grpId="3" animBg="1" advAuto="0"/>
      <p:bldP spid="1091" grpId="4" animBg="1" advAuto="0"/>
      <p:bldP spid="1095" grpId="5" animBg="1" advAuto="0"/>
      <p:bldP spid="1099" grpId="6" animBg="1" advAuto="0"/>
      <p:bldP spid="1100" grpId="7" animBg="1" advAuto="0"/>
      <p:bldP spid="1101" grpId="8" animBg="1" advAuto="0"/>
      <p:bldP spid="1102" grpId="9" animBg="1" advAuto="0"/>
      <p:bldP spid="1103" grpId="21" animBg="1" advAuto="0"/>
      <p:bldP spid="1104" grpId="22" animBg="1" advAuto="0"/>
      <p:bldP spid="1105" grpId="23" animBg="1" advAuto="0"/>
      <p:bldP spid="1106" grpId="24" animBg="1" advAuto="0"/>
      <p:bldP spid="1107" grpId="13" animBg="1" advAuto="0"/>
      <p:bldP spid="1108" grpId="14" animBg="1" advAuto="0"/>
      <p:bldP spid="1109" grpId="15" animBg="1" advAuto="0"/>
      <p:bldP spid="1110" grpId="16" animBg="1" advAuto="0"/>
      <p:bldP spid="1111" grpId="31" animBg="1" advAuto="0"/>
      <p:bldP spid="1112" grpId="32" animBg="1" advAuto="0"/>
      <p:bldP spid="1113" grpId="33" animBg="1" advAuto="0"/>
      <p:bldP spid="1114" grpId="34" animBg="1" advAuto="0"/>
      <p:bldP spid="1118" grpId="25" animBg="1" advAuto="0"/>
      <p:bldP spid="1122" grpId="26" animBg="1" advAuto="0"/>
      <p:bldP spid="1126" grpId="27" animBg="1" advAuto="0"/>
      <p:bldP spid="1130" grpId="28" animBg="1" advAuto="0"/>
      <p:bldP spid="1134" grpId="35" animBg="1" advAuto="0"/>
      <p:bldP spid="1138" grpId="36" animBg="1" advAuto="0"/>
      <p:bldP spid="1142" grpId="37" animBg="1" advAuto="0"/>
      <p:bldP spid="1146" grpId="38" animBg="1" advAuto="0"/>
      <p:bldP spid="1150" grpId="17" animBg="1" advAuto="0"/>
      <p:bldP spid="1154" grpId="18" animBg="1" advAuto="0"/>
      <p:bldP spid="1158" grpId="19" animBg="1" advAuto="0"/>
      <p:bldP spid="1162" grpId="20" animBg="1" advAuto="0"/>
      <p:bldP spid="1165" grpId="10" animBg="1" advAuto="0"/>
      <p:bldP spid="1168" grpId="29" animBg="1" advAuto="0"/>
      <p:bldP spid="1171" grpId="39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Modeling BGP</a:t>
            </a:r>
          </a:p>
        </p:txBody>
      </p:sp>
      <p:sp>
        <p:nvSpPr>
          <p:cNvPr id="117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175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52400" y="1565475"/>
            <a:ext cx="8839200" cy="40422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AS relationships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Customer/provider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Peer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Sibling, IXP</a:t>
            </a:r>
          </a:p>
          <a:p>
            <a:pPr>
              <a:lnSpc>
                <a:spcPct val="90000"/>
              </a:lnSpc>
            </a:pPr>
            <a:r>
              <a:t>Gao-Rexford model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AS prefers to use customer path, then peer, then provider</a:t>
            </a:r>
          </a:p>
          <a:p>
            <a:pPr marL="914400" lvl="2" indent="-228600">
              <a:lnSpc>
                <a:spcPct val="90000"/>
              </a:lnSpc>
              <a:spcBef>
                <a:spcPts val="500"/>
              </a:spcBef>
              <a:defRPr sz="2300"/>
            </a:pPr>
            <a:r>
              <a:t>Follow the money!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Valley-free routing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Hierarchical view of routing (incorrect but frequently used)</a:t>
            </a:r>
          </a:p>
        </p:txBody>
      </p:sp>
      <p:sp>
        <p:nvSpPr>
          <p:cNvPr id="1176" name="Straight Arrow Connector 12"/>
          <p:cNvSpPr/>
          <p:nvPr/>
        </p:nvSpPr>
        <p:spPr>
          <a:xfrm flipV="1">
            <a:off x="730507" y="5933672"/>
            <a:ext cx="809181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77" name="Straight Arrow Connector 34"/>
          <p:cNvSpPr/>
          <p:nvPr/>
        </p:nvSpPr>
        <p:spPr>
          <a:xfrm>
            <a:off x="1602177" y="5996168"/>
            <a:ext cx="1110024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78" name="TextBox 16"/>
          <p:cNvSpPr txBox="1"/>
          <p:nvPr/>
        </p:nvSpPr>
        <p:spPr>
          <a:xfrm>
            <a:off x="1977992" y="5540342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P-P</a:t>
            </a:r>
          </a:p>
        </p:txBody>
      </p:sp>
      <p:sp>
        <p:nvSpPr>
          <p:cNvPr id="1179" name="TextBox 40"/>
          <p:cNvSpPr txBox="1"/>
          <p:nvPr/>
        </p:nvSpPr>
        <p:spPr>
          <a:xfrm>
            <a:off x="669374" y="5928740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C-P</a:t>
            </a:r>
          </a:p>
        </p:txBody>
      </p:sp>
      <p:sp>
        <p:nvSpPr>
          <p:cNvPr id="1180" name="Straight Arrow Connector 41"/>
          <p:cNvSpPr/>
          <p:nvPr/>
        </p:nvSpPr>
        <p:spPr>
          <a:xfrm>
            <a:off x="4310653" y="6097313"/>
            <a:ext cx="690496" cy="65673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1" name="Straight Arrow Connector 43"/>
          <p:cNvSpPr/>
          <p:nvPr/>
        </p:nvSpPr>
        <p:spPr>
          <a:xfrm>
            <a:off x="3170615" y="5979998"/>
            <a:ext cx="1110023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2" name="TextBox 44"/>
          <p:cNvSpPr txBox="1"/>
          <p:nvPr/>
        </p:nvSpPr>
        <p:spPr>
          <a:xfrm>
            <a:off x="3546428" y="5524172"/>
            <a:ext cx="4088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P-P</a:t>
            </a:r>
          </a:p>
        </p:txBody>
      </p:sp>
      <p:sp>
        <p:nvSpPr>
          <p:cNvPr id="1183" name="TextBox 46"/>
          <p:cNvSpPr txBox="1"/>
          <p:nvPr/>
        </p:nvSpPr>
        <p:spPr>
          <a:xfrm>
            <a:off x="4642896" y="6002475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P-C</a:t>
            </a:r>
          </a:p>
        </p:txBody>
      </p:sp>
      <p:sp>
        <p:nvSpPr>
          <p:cNvPr id="1184" name="Straight Arrow Connector 47"/>
          <p:cNvSpPr/>
          <p:nvPr/>
        </p:nvSpPr>
        <p:spPr>
          <a:xfrm>
            <a:off x="5463287" y="5980000"/>
            <a:ext cx="690496" cy="65673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5" name="Straight Arrow Connector 49"/>
          <p:cNvSpPr/>
          <p:nvPr/>
        </p:nvSpPr>
        <p:spPr>
          <a:xfrm>
            <a:off x="6188857" y="6570681"/>
            <a:ext cx="1110023" cy="115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6" name="TextBox 50"/>
          <p:cNvSpPr txBox="1"/>
          <p:nvPr/>
        </p:nvSpPr>
        <p:spPr>
          <a:xfrm>
            <a:off x="6474762" y="6148568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P-P</a:t>
            </a:r>
          </a:p>
        </p:txBody>
      </p:sp>
      <p:sp>
        <p:nvSpPr>
          <p:cNvPr id="1187" name="TextBox 52"/>
          <p:cNvSpPr txBox="1"/>
          <p:nvPr/>
        </p:nvSpPr>
        <p:spPr>
          <a:xfrm>
            <a:off x="5795531" y="5885162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P-C</a:t>
            </a:r>
          </a:p>
        </p:txBody>
      </p:sp>
      <p:sp>
        <p:nvSpPr>
          <p:cNvPr id="1188" name="Straight Arrow Connector 53"/>
          <p:cNvSpPr/>
          <p:nvPr/>
        </p:nvSpPr>
        <p:spPr>
          <a:xfrm flipV="1">
            <a:off x="7288906" y="5771408"/>
            <a:ext cx="809180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189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318" y="5855006"/>
            <a:ext cx="853090" cy="7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Picture 55" descr="Picture 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7380" y="5906263"/>
            <a:ext cx="853090" cy="755758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Multiply 20"/>
          <p:cNvSpPr/>
          <p:nvPr/>
        </p:nvSpPr>
        <p:spPr>
          <a:xfrm>
            <a:off x="6324804" y="5537825"/>
            <a:ext cx="627245" cy="62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000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6" grpId="1" animBg="1" advAuto="0"/>
      <p:bldP spid="1177" grpId="2" animBg="1" advAuto="0"/>
      <p:bldP spid="1178" grpId="3" animBg="1" advAuto="0"/>
      <p:bldP spid="1179" grpId="4" animBg="1" advAuto="0"/>
      <p:bldP spid="1180" grpId="6" animBg="1" advAuto="0"/>
      <p:bldP spid="1181" grpId="7" animBg="1" advAuto="0"/>
      <p:bldP spid="1182" grpId="8" animBg="1" advAuto="0"/>
      <p:bldP spid="1183" grpId="9" animBg="1" advAuto="0"/>
      <p:bldP spid="1184" grpId="11" animBg="1" advAuto="0"/>
      <p:bldP spid="1185" grpId="14" animBg="1" advAuto="0"/>
      <p:bldP spid="1186" grpId="13" animBg="1" advAuto="0"/>
      <p:bldP spid="1187" grpId="12" animBg="1" advAuto="0"/>
      <p:bldP spid="1188" grpId="15" animBg="1" advAuto="0"/>
      <p:bldP spid="1189" grpId="5" animBg="1" advAuto="0"/>
      <p:bldP spid="1190" grpId="10" animBg="1" advAuto="0"/>
      <p:bldP spid="1191" grpId="16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Relationships: It’s Complicated</a:t>
            </a:r>
          </a:p>
        </p:txBody>
      </p:sp>
      <p:sp>
        <p:nvSpPr>
          <p:cNvPr id="119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195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 Model is strictly hierarchical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AS pair has exactly one relationship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relationship is the same for all prefixes</a:t>
            </a:r>
          </a:p>
          <a:p>
            <a:r>
              <a:t>In practice it’s much more complicated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Rise of widespread peering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Regional, per-prefix peerings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Tier-1’s being shoved out by “hypergiants”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IXPs dominating traffic volume</a:t>
            </a:r>
          </a:p>
          <a:p>
            <a:r>
              <a:t>Modeling is very hard, very prone to error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Huge potential impact for understanding Internet behavior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BGP Attributes</a:t>
            </a:r>
          </a:p>
        </p:txBody>
      </p:sp>
      <p:sp>
        <p:nvSpPr>
          <p:cNvPr id="119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199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600"/>
            </a:pPr>
            <a:r>
              <a:t>AS_SET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Instead of a single AS appearing at a slot, it’s a set of Ases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  <a:p>
            <a:pPr>
              <a:lnSpc>
                <a:spcPct val="90000"/>
              </a:lnSpc>
              <a:defRPr sz="2600"/>
            </a:pPr>
            <a:r>
              <a:t>Prepending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Lengthening the route by adding multiple instances of ASN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026" y="3672537"/>
            <a:ext cx="5245948" cy="3041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" grpId="1" build="p" bldLvl="5" animBg="1" advAuto="0"/>
      <p:bldP spid="1200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An example of BGP upd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example of BGP updates</a:t>
            </a:r>
          </a:p>
        </p:txBody>
      </p:sp>
      <p:sp>
        <p:nvSpPr>
          <p:cNvPr id="1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206" name="01/01/19 15:03:04|A|218.189.6.2|9304|217.171.93.0/24|9304 6453 701 22351 25395 43256|IGP"/>
          <p:cNvSpPr txBox="1"/>
          <p:nvPr/>
        </p:nvSpPr>
        <p:spPr>
          <a:xfrm>
            <a:off x="167302" y="3733980"/>
            <a:ext cx="880939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b="1"/>
            </a:pPr>
            <a:r>
              <a:t>01/01/19 15:03:04|A|218.189.6.2|9304|</a:t>
            </a:r>
            <a:r>
              <a:rPr>
                <a:solidFill>
                  <a:schemeClr val="accent4">
                    <a:lumOff val="-8392"/>
                  </a:schemeClr>
                </a:solidFill>
              </a:rPr>
              <a:t>217.171.93.0/24</a:t>
            </a:r>
            <a:r>
              <a:t>|</a:t>
            </a:r>
            <a:r>
              <a:rPr>
                <a:solidFill>
                  <a:schemeClr val="accent3"/>
                </a:solidFill>
              </a:rPr>
              <a:t>9304</a:t>
            </a:r>
            <a:r>
              <a:t> 6453 701 22351 25395 </a:t>
            </a:r>
            <a:r>
              <a:rPr>
                <a:solidFill>
                  <a:schemeClr val="accent2">
                    <a:lumOff val="-9764"/>
                  </a:schemeClr>
                </a:solidFill>
              </a:rPr>
              <a:t>43256</a:t>
            </a:r>
            <a:r>
              <a:t>|IGP</a:t>
            </a:r>
          </a:p>
        </p:txBody>
      </p:sp>
      <p:sp>
        <p:nvSpPr>
          <p:cNvPr id="1207" name="Advertised IP Prefix"/>
          <p:cNvSpPr/>
          <p:nvPr/>
        </p:nvSpPr>
        <p:spPr>
          <a:xfrm>
            <a:off x="3392999" y="2462045"/>
            <a:ext cx="2200276" cy="1219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2" y="0"/>
                </a:moveTo>
                <a:cubicBezTo>
                  <a:pt x="470" y="0"/>
                  <a:pt x="0" y="849"/>
                  <a:pt x="0" y="1898"/>
                </a:cubicBezTo>
                <a:lnTo>
                  <a:pt x="0" y="9742"/>
                </a:lnTo>
                <a:cubicBezTo>
                  <a:pt x="0" y="10791"/>
                  <a:pt x="470" y="11640"/>
                  <a:pt x="1052" y="11640"/>
                </a:cubicBezTo>
                <a:lnTo>
                  <a:pt x="9506" y="11640"/>
                </a:lnTo>
                <a:lnTo>
                  <a:pt x="11610" y="21600"/>
                </a:lnTo>
                <a:lnTo>
                  <a:pt x="13718" y="11640"/>
                </a:lnTo>
                <a:lnTo>
                  <a:pt x="20548" y="11640"/>
                </a:lnTo>
                <a:cubicBezTo>
                  <a:pt x="21130" y="11640"/>
                  <a:pt x="21600" y="10791"/>
                  <a:pt x="21600" y="9742"/>
                </a:cubicBezTo>
                <a:lnTo>
                  <a:pt x="21600" y="1898"/>
                </a:lnTo>
                <a:cubicBezTo>
                  <a:pt x="21600" y="849"/>
                  <a:pt x="21130" y="0"/>
                  <a:pt x="20548" y="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4">
                <a:lumOff val="-8392"/>
              </a:schemeClr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Advertised IP Prefix</a:t>
            </a:r>
          </a:p>
        </p:txBody>
      </p:sp>
      <p:sp>
        <p:nvSpPr>
          <p:cNvPr id="1208" name="The owner ASN:…"/>
          <p:cNvSpPr/>
          <p:nvPr/>
        </p:nvSpPr>
        <p:spPr>
          <a:xfrm>
            <a:off x="4989656" y="4063498"/>
            <a:ext cx="4098132" cy="166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8" y="0"/>
                </a:moveTo>
                <a:lnTo>
                  <a:pt x="15103" y="7327"/>
                </a:lnTo>
                <a:lnTo>
                  <a:pt x="671" y="7327"/>
                </a:lnTo>
                <a:cubicBezTo>
                  <a:pt x="300" y="7327"/>
                  <a:pt x="0" y="8065"/>
                  <a:pt x="0" y="8977"/>
                </a:cubicBezTo>
                <a:lnTo>
                  <a:pt x="0" y="19950"/>
                </a:lnTo>
                <a:cubicBezTo>
                  <a:pt x="0" y="20862"/>
                  <a:pt x="300" y="21600"/>
                  <a:pt x="671" y="21600"/>
                </a:cubicBezTo>
                <a:lnTo>
                  <a:pt x="20929" y="21600"/>
                </a:lnTo>
                <a:cubicBezTo>
                  <a:pt x="21300" y="21600"/>
                  <a:pt x="21600" y="20862"/>
                  <a:pt x="21600" y="19950"/>
                </a:cubicBezTo>
                <a:lnTo>
                  <a:pt x="21600" y="8977"/>
                </a:lnTo>
                <a:cubicBezTo>
                  <a:pt x="21600" y="8065"/>
                  <a:pt x="21300" y="7327"/>
                  <a:pt x="20929" y="7327"/>
                </a:cubicBezTo>
                <a:lnTo>
                  <a:pt x="17793" y="7327"/>
                </a:lnTo>
                <a:lnTo>
                  <a:pt x="16448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2">
                <a:lumOff val="-9764"/>
              </a:schemeClr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The owner ASN:</a:t>
            </a:r>
          </a:p>
          <a:p>
            <a:r>
              <a:t>AS43256 Global Broadband Solution Inc</a:t>
            </a:r>
          </a:p>
          <a:p>
            <a:r>
              <a:t> (In Belgium)</a:t>
            </a:r>
          </a:p>
        </p:txBody>
      </p:sp>
      <p:sp>
        <p:nvSpPr>
          <p:cNvPr id="1209" name="The last hop of BGP updates:…"/>
          <p:cNvSpPr/>
          <p:nvPr/>
        </p:nvSpPr>
        <p:spPr>
          <a:xfrm>
            <a:off x="364655" y="4064685"/>
            <a:ext cx="5023645" cy="1708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286" y="7675"/>
                </a:lnTo>
                <a:lnTo>
                  <a:pt x="548" y="7675"/>
                </a:lnTo>
                <a:cubicBezTo>
                  <a:pt x="245" y="7675"/>
                  <a:pt x="0" y="8395"/>
                  <a:pt x="0" y="9285"/>
                </a:cubicBezTo>
                <a:lnTo>
                  <a:pt x="0" y="19990"/>
                </a:lnTo>
                <a:cubicBezTo>
                  <a:pt x="0" y="20880"/>
                  <a:pt x="245" y="21600"/>
                  <a:pt x="548" y="21600"/>
                </a:cubicBezTo>
                <a:lnTo>
                  <a:pt x="17073" y="21600"/>
                </a:lnTo>
                <a:cubicBezTo>
                  <a:pt x="17376" y="21600"/>
                  <a:pt x="17621" y="20880"/>
                  <a:pt x="17621" y="19990"/>
                </a:cubicBezTo>
                <a:lnTo>
                  <a:pt x="17621" y="12701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>
                <a:satOff val="-4481"/>
                <a:lumOff val="-10274"/>
              </a:schemeClr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The last hop of BGP updates:</a:t>
            </a:r>
          </a:p>
          <a:p>
            <a:r>
              <a:t>AS9304 HGC Global Communications Limited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ecurity Challeng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Challenges?</a:t>
            </a:r>
          </a:p>
        </p:txBody>
      </p:sp>
      <p:sp>
        <p:nvSpPr>
          <p:cNvPr id="1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213" name="Any AS can announce ANY IP prefix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85800" indent="-320039">
              <a:buSzPct val="60000"/>
              <a:buChar char="◻"/>
            </a:lvl2pPr>
          </a:lstStyle>
          <a:p>
            <a:r>
              <a:t>Any AS can announce ANY IP prefixes</a:t>
            </a:r>
          </a:p>
          <a:p>
            <a:pPr lvl="1"/>
            <a:r>
              <a:t>What?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BGP Route l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Route leak</a:t>
            </a:r>
          </a:p>
        </p:txBody>
      </p:sp>
      <p:sp>
        <p:nvSpPr>
          <p:cNvPr id="1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21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95" y="1315831"/>
            <a:ext cx="6793360" cy="5526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1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189" y="1272879"/>
            <a:ext cx="5037622" cy="56084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2" name="BGP Subprefix Hijac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Subprefix Hijacking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ASs, Revisited</a:t>
            </a:r>
          </a:p>
        </p:txBody>
      </p:sp>
      <p:sp>
        <p:nvSpPr>
          <p:cNvPr id="18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87" name="Cloud 4"/>
          <p:cNvGrpSpPr/>
          <p:nvPr/>
        </p:nvGrpSpPr>
        <p:grpSpPr>
          <a:xfrm>
            <a:off x="824685" y="1871219"/>
            <a:ext cx="2766159" cy="1990133"/>
            <a:chOff x="0" y="0"/>
            <a:chExt cx="2766157" cy="1990132"/>
          </a:xfrm>
        </p:grpSpPr>
        <p:sp>
          <p:nvSpPr>
            <p:cNvPr id="184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AS-1</a:t>
              </a:r>
            </a:p>
          </p:txBody>
        </p:sp>
      </p:grpSp>
      <p:grpSp>
        <p:nvGrpSpPr>
          <p:cNvPr id="190" name="Cloud 5"/>
          <p:cNvGrpSpPr/>
          <p:nvPr/>
        </p:nvGrpSpPr>
        <p:grpSpPr>
          <a:xfrm>
            <a:off x="5858575" y="2341095"/>
            <a:ext cx="2766159" cy="1990133"/>
            <a:chOff x="0" y="0"/>
            <a:chExt cx="2766157" cy="1990132"/>
          </a:xfrm>
        </p:grpSpPr>
        <p:sp>
          <p:nvSpPr>
            <p:cNvPr id="18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3" name="Cloud 6"/>
          <p:cNvGrpSpPr/>
          <p:nvPr/>
        </p:nvGrpSpPr>
        <p:grpSpPr>
          <a:xfrm>
            <a:off x="2928542" y="4157242"/>
            <a:ext cx="2766159" cy="1990133"/>
            <a:chOff x="0" y="0"/>
            <a:chExt cx="2766157" cy="1990132"/>
          </a:xfrm>
        </p:grpSpPr>
        <p:sp>
          <p:nvSpPr>
            <p:cNvPr id="191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4" name="Straight Connector 9"/>
          <p:cNvSpPr/>
          <p:nvPr/>
        </p:nvSpPr>
        <p:spPr>
          <a:xfrm flipV="1">
            <a:off x="2942724" y="5890229"/>
            <a:ext cx="762434" cy="48644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Straight Connector 10"/>
          <p:cNvSpPr/>
          <p:nvPr/>
        </p:nvSpPr>
        <p:spPr>
          <a:xfrm flipV="1">
            <a:off x="2208275" y="5135205"/>
            <a:ext cx="722611" cy="19019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775" y="5021903"/>
            <a:ext cx="607001" cy="60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2259" y="6117933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traight Connector 31"/>
          <p:cNvSpPr/>
          <p:nvPr/>
        </p:nvSpPr>
        <p:spPr>
          <a:xfrm flipH="1">
            <a:off x="3219260" y="1986420"/>
            <a:ext cx="775523" cy="303499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317" y="1727680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traight Connector 33"/>
          <p:cNvSpPr/>
          <p:nvPr/>
        </p:nvSpPr>
        <p:spPr>
          <a:xfrm>
            <a:off x="469191" y="2123544"/>
            <a:ext cx="439876" cy="65564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26" y="1864804"/>
            <a:ext cx="607002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traight Connector 36"/>
          <p:cNvSpPr/>
          <p:nvPr/>
        </p:nvSpPr>
        <p:spPr>
          <a:xfrm flipV="1">
            <a:off x="6965629" y="4183624"/>
            <a:ext cx="55802" cy="645605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164" y="4570488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traight Connector 38"/>
          <p:cNvSpPr/>
          <p:nvPr/>
        </p:nvSpPr>
        <p:spPr>
          <a:xfrm flipH="1">
            <a:off x="8218240" y="2366764"/>
            <a:ext cx="649225" cy="49117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6999" y="1986419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traight Connector 55"/>
          <p:cNvSpPr/>
          <p:nvPr/>
        </p:nvSpPr>
        <p:spPr>
          <a:xfrm>
            <a:off x="3205705" y="2851051"/>
            <a:ext cx="2765051" cy="61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57" name="Straight Connector 58"/>
          <p:cNvSpPr/>
          <p:nvPr/>
        </p:nvSpPr>
        <p:spPr>
          <a:xfrm>
            <a:off x="3016545" y="3708192"/>
            <a:ext cx="433384" cy="60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58" name="Straight Connector 61"/>
          <p:cNvSpPr/>
          <p:nvPr/>
        </p:nvSpPr>
        <p:spPr>
          <a:xfrm>
            <a:off x="5569847" y="4091652"/>
            <a:ext cx="336164" cy="56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59" name="Straight Connector 64"/>
          <p:cNvSpPr/>
          <p:nvPr/>
        </p:nvSpPr>
        <p:spPr>
          <a:xfrm>
            <a:off x="2973014" y="2471285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10" name="Straight Connector 67"/>
          <p:cNvSpPr/>
          <p:nvPr/>
        </p:nvSpPr>
        <p:spPr>
          <a:xfrm flipV="1">
            <a:off x="2208275" y="2334680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Straight Connector 70"/>
          <p:cNvSpPr/>
          <p:nvPr/>
        </p:nvSpPr>
        <p:spPr>
          <a:xfrm>
            <a:off x="1887791" y="2457454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1" name="Straight Connector 73"/>
          <p:cNvSpPr/>
          <p:nvPr/>
        </p:nvSpPr>
        <p:spPr>
          <a:xfrm>
            <a:off x="2986467" y="3147391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2" name="Straight Connector 76"/>
          <p:cNvSpPr/>
          <p:nvPr/>
        </p:nvSpPr>
        <p:spPr>
          <a:xfrm>
            <a:off x="2039158" y="3503677"/>
            <a:ext cx="539221" cy="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3" name="Straight Connector 79"/>
          <p:cNvSpPr/>
          <p:nvPr/>
        </p:nvSpPr>
        <p:spPr>
          <a:xfrm>
            <a:off x="1449719" y="2483852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4" name="Straight Connector 82"/>
          <p:cNvSpPr/>
          <p:nvPr/>
        </p:nvSpPr>
        <p:spPr>
          <a:xfrm>
            <a:off x="1352491" y="2954812"/>
            <a:ext cx="252350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5" name="Straight Connector 85"/>
          <p:cNvSpPr/>
          <p:nvPr/>
        </p:nvSpPr>
        <p:spPr>
          <a:xfrm>
            <a:off x="3339884" y="4667600"/>
            <a:ext cx="143923" cy="28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6" name="Straight Connector 88"/>
          <p:cNvSpPr/>
          <p:nvPr/>
        </p:nvSpPr>
        <p:spPr>
          <a:xfrm>
            <a:off x="3888019" y="4487303"/>
            <a:ext cx="391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18" name="Straight Connector 91"/>
          <p:cNvSpPr/>
          <p:nvPr/>
        </p:nvSpPr>
        <p:spPr>
          <a:xfrm>
            <a:off x="4916432" y="4506425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Straight Connector 94"/>
          <p:cNvSpPr/>
          <p:nvPr/>
        </p:nvSpPr>
        <p:spPr>
          <a:xfrm>
            <a:off x="3390350" y="5306930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8" name="Straight Connector 97"/>
          <p:cNvSpPr/>
          <p:nvPr/>
        </p:nvSpPr>
        <p:spPr>
          <a:xfrm>
            <a:off x="4017175" y="5697895"/>
            <a:ext cx="335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9" name="Straight Connector 100"/>
          <p:cNvSpPr/>
          <p:nvPr/>
        </p:nvSpPr>
        <p:spPr>
          <a:xfrm>
            <a:off x="4821793" y="5001139"/>
            <a:ext cx="484415" cy="52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0" name="Straight Connector 103"/>
          <p:cNvSpPr/>
          <p:nvPr/>
        </p:nvSpPr>
        <p:spPr>
          <a:xfrm>
            <a:off x="3727417" y="4657634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1" name="Straight Connector 106"/>
          <p:cNvSpPr/>
          <p:nvPr/>
        </p:nvSpPr>
        <p:spPr>
          <a:xfrm>
            <a:off x="6327404" y="3936511"/>
            <a:ext cx="380899" cy="3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2" name="Straight Connector 109"/>
          <p:cNvSpPr/>
          <p:nvPr/>
        </p:nvSpPr>
        <p:spPr>
          <a:xfrm>
            <a:off x="6056922" y="2962637"/>
            <a:ext cx="185315" cy="76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3" name="Straight Connector 112"/>
          <p:cNvSpPr/>
          <p:nvPr/>
        </p:nvSpPr>
        <p:spPr>
          <a:xfrm>
            <a:off x="6600561" y="2721129"/>
            <a:ext cx="432740" cy="34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4" name="Straight Connector 115"/>
          <p:cNvSpPr/>
          <p:nvPr/>
        </p:nvSpPr>
        <p:spPr>
          <a:xfrm>
            <a:off x="7064519" y="2876962"/>
            <a:ext cx="236202" cy="93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5" name="Straight Connector 118"/>
          <p:cNvSpPr/>
          <p:nvPr/>
        </p:nvSpPr>
        <p:spPr>
          <a:xfrm>
            <a:off x="7638720" y="2813520"/>
            <a:ext cx="289293" cy="11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6" name="Straight Connector 121"/>
          <p:cNvSpPr/>
          <p:nvPr/>
        </p:nvSpPr>
        <p:spPr>
          <a:xfrm>
            <a:off x="7962826" y="3226611"/>
            <a:ext cx="180081" cy="444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7" name="Straight Connector 125"/>
          <p:cNvSpPr/>
          <p:nvPr/>
        </p:nvSpPr>
        <p:spPr>
          <a:xfrm>
            <a:off x="7334594" y="3900282"/>
            <a:ext cx="241801" cy="3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30" name="TextBox 128"/>
          <p:cNvSpPr txBox="1"/>
          <p:nvPr/>
        </p:nvSpPr>
        <p:spPr>
          <a:xfrm>
            <a:off x="4230278" y="4735981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AS-2</a:t>
            </a:r>
          </a:p>
        </p:txBody>
      </p:sp>
      <p:sp>
        <p:nvSpPr>
          <p:cNvPr id="231" name="TextBox 129"/>
          <p:cNvSpPr txBox="1"/>
          <p:nvPr/>
        </p:nvSpPr>
        <p:spPr>
          <a:xfrm>
            <a:off x="6343714" y="3058022"/>
            <a:ext cx="7103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AS-3</a:t>
            </a:r>
          </a:p>
        </p:txBody>
      </p:sp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9579" y="33432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0885" y="49450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2598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4789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1317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4807" y="330543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066" y="258898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160" y="2144483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9579" y="20997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6953" y="277918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6040" y="25077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683" y="2857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0267" y="366087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8873" y="380322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378" y="372362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627" y="464150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42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419" y="2593419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 147"/>
          <p:cNvGrpSpPr/>
          <p:nvPr/>
        </p:nvGrpSpPr>
        <p:grpSpPr>
          <a:xfrm>
            <a:off x="157064" y="3592857"/>
            <a:ext cx="1582578" cy="1314875"/>
            <a:chOff x="0" y="0"/>
            <a:chExt cx="1582576" cy="1314874"/>
          </a:xfrm>
        </p:grpSpPr>
        <p:sp>
          <p:nvSpPr>
            <p:cNvPr id="250" name="Rectangular Callout 148"/>
            <p:cNvSpPr/>
            <p:nvPr/>
          </p:nvSpPr>
          <p:spPr>
            <a:xfrm flipH="1">
              <a:off x="0" y="0"/>
              <a:ext cx="1582577" cy="1314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926"/>
                  </a:moveTo>
                  <a:lnTo>
                    <a:pt x="3600" y="5926"/>
                  </a:lnTo>
                  <a:lnTo>
                    <a:pt x="2752" y="0"/>
                  </a:lnTo>
                  <a:lnTo>
                    <a:pt x="9000" y="5926"/>
                  </a:lnTo>
                  <a:lnTo>
                    <a:pt x="21600" y="59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853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TextBox 149"/>
            <p:cNvSpPr txBox="1"/>
            <p:nvPr/>
          </p:nvSpPr>
          <p:spPr>
            <a:xfrm>
              <a:off x="0" y="360767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Interior Routers</a:t>
              </a:r>
            </a:p>
          </p:txBody>
        </p:sp>
      </p:grpSp>
      <p:grpSp>
        <p:nvGrpSpPr>
          <p:cNvPr id="255" name="Group 150"/>
          <p:cNvGrpSpPr/>
          <p:nvPr/>
        </p:nvGrpSpPr>
        <p:grpSpPr>
          <a:xfrm>
            <a:off x="5438853" y="4921499"/>
            <a:ext cx="1582577" cy="1499935"/>
            <a:chOff x="0" y="0"/>
            <a:chExt cx="1582576" cy="1499933"/>
          </a:xfrm>
        </p:grpSpPr>
        <p:sp>
          <p:nvSpPr>
            <p:cNvPr id="253" name="Rectangular Callout 151"/>
            <p:cNvSpPr/>
            <p:nvPr/>
          </p:nvSpPr>
          <p:spPr>
            <a:xfrm flipH="1">
              <a:off x="0" y="0"/>
              <a:ext cx="1582577" cy="1499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TextBox 152"/>
            <p:cNvSpPr txBox="1"/>
            <p:nvPr/>
          </p:nvSpPr>
          <p:spPr>
            <a:xfrm>
              <a:off x="0" y="545826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BGP Routers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neak peek of security-related lec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4200"/>
            </a:pPr>
            <a:r>
              <a:t>Sneak peek of security-related lectures</a:t>
            </a:r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When you request a webpage (1)"/>
          <p:cNvSpPr txBox="1">
            <a:spLocks noGrp="1"/>
          </p:cNvSpPr>
          <p:nvPr>
            <p:ph type="title"/>
          </p:nvPr>
        </p:nvSpPr>
        <p:spPr>
          <a:xfrm>
            <a:off x="152399" y="210740"/>
            <a:ext cx="8839202" cy="990601"/>
          </a:xfrm>
          <a:prstGeom prst="rect">
            <a:avLst/>
          </a:prstGeom>
        </p:spPr>
        <p:txBody>
          <a:bodyPr/>
          <a:lstStyle/>
          <a:p>
            <a:r>
              <a:t>When you request a webpage (1)</a:t>
            </a:r>
          </a:p>
        </p:txBody>
      </p:sp>
      <p:sp>
        <p:nvSpPr>
          <p:cNvPr id="1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229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30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31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32" name="Line"/>
          <p:cNvSpPr/>
          <p:nvPr/>
        </p:nvSpPr>
        <p:spPr>
          <a:xfrm flipV="1">
            <a:off x="4111214" y="3691997"/>
            <a:ext cx="1228112" cy="74339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3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4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5" name="1"/>
          <p:cNvSpPr txBox="1"/>
          <p:nvPr/>
        </p:nvSpPr>
        <p:spPr>
          <a:xfrm>
            <a:off x="4553808" y="3748851"/>
            <a:ext cx="197118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236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When you request a webpage (2)"/>
          <p:cNvSpPr txBox="1">
            <a:spLocks noGrp="1"/>
          </p:cNvSpPr>
          <p:nvPr>
            <p:ph type="title"/>
          </p:nvPr>
        </p:nvSpPr>
        <p:spPr>
          <a:xfrm>
            <a:off x="152399" y="210740"/>
            <a:ext cx="8839202" cy="990601"/>
          </a:xfrm>
          <a:prstGeom prst="rect">
            <a:avLst/>
          </a:prstGeom>
        </p:spPr>
        <p:txBody>
          <a:bodyPr/>
          <a:lstStyle/>
          <a:p>
            <a:r>
              <a:t>When you request a webpage (2)</a:t>
            </a:r>
          </a:p>
        </p:txBody>
      </p:sp>
      <p:sp>
        <p:nvSpPr>
          <p:cNvPr id="1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240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41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42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43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4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5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6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247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8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249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250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Underly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structure</a:t>
            </a:r>
          </a:p>
        </p:txBody>
      </p:sp>
      <p:sp>
        <p:nvSpPr>
          <p:cNvPr id="1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1262" name="Group"/>
          <p:cNvGrpSpPr/>
          <p:nvPr/>
        </p:nvGrpSpPr>
        <p:grpSpPr>
          <a:xfrm>
            <a:off x="1901544" y="2176711"/>
            <a:ext cx="5598339" cy="3780493"/>
            <a:chOff x="0" y="8669"/>
            <a:chExt cx="5598337" cy="3780491"/>
          </a:xfrm>
        </p:grpSpPr>
        <p:sp>
          <p:nvSpPr>
            <p:cNvPr id="1254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5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6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7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8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1</a:t>
              </a:r>
            </a:p>
          </p:txBody>
        </p:sp>
        <p:sp>
          <p:nvSpPr>
            <p:cNvPr id="1259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2 </a:t>
              </a:r>
            </a:p>
          </p:txBody>
        </p:sp>
        <p:sp>
          <p:nvSpPr>
            <p:cNvPr id="1260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3 </a:t>
              </a:r>
            </a:p>
          </p:txBody>
        </p:sp>
        <p:sp>
          <p:nvSpPr>
            <p:cNvPr id="1261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4 </a:t>
              </a:r>
            </a:p>
          </p:txBody>
        </p:sp>
      </p:grpSp>
      <p:sp>
        <p:nvSpPr>
          <p:cNvPr id="1263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64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65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66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8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270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272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273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sp>
        <p:nvSpPr>
          <p:cNvPr id="1274" name="Line"/>
          <p:cNvSpPr/>
          <p:nvPr/>
        </p:nvSpPr>
        <p:spPr>
          <a:xfrm>
            <a:off x="4070402" y="3589734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5" name="BGP"/>
          <p:cNvSpPr txBox="1"/>
          <p:nvPr/>
        </p:nvSpPr>
        <p:spPr>
          <a:xfrm>
            <a:off x="4413991" y="3618049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276" name="Line"/>
          <p:cNvSpPr/>
          <p:nvPr/>
        </p:nvSpPr>
        <p:spPr>
          <a:xfrm>
            <a:off x="4119515" y="5045273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7" name="BGP"/>
          <p:cNvSpPr txBox="1"/>
          <p:nvPr/>
        </p:nvSpPr>
        <p:spPr>
          <a:xfrm>
            <a:off x="4463104" y="5073588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278" name="Line"/>
          <p:cNvSpPr/>
          <p:nvPr/>
        </p:nvSpPr>
        <p:spPr>
          <a:xfrm flipV="1">
            <a:off x="3321451" y="3873509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9" name="BGP"/>
          <p:cNvSpPr txBox="1"/>
          <p:nvPr/>
        </p:nvSpPr>
        <p:spPr>
          <a:xfrm>
            <a:off x="3290083" y="4036741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151" y="-15404"/>
            <a:ext cx="6187698" cy="6888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Underly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structure</a:t>
            </a:r>
          </a:p>
        </p:txBody>
      </p:sp>
      <p:sp>
        <p:nvSpPr>
          <p:cNvPr id="1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1294" name="Group"/>
          <p:cNvGrpSpPr/>
          <p:nvPr/>
        </p:nvGrpSpPr>
        <p:grpSpPr>
          <a:xfrm>
            <a:off x="1901544" y="2176711"/>
            <a:ext cx="5598339" cy="3780493"/>
            <a:chOff x="0" y="8669"/>
            <a:chExt cx="5598337" cy="3780491"/>
          </a:xfrm>
        </p:grpSpPr>
        <p:sp>
          <p:nvSpPr>
            <p:cNvPr id="1286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7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8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9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0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1</a:t>
              </a:r>
            </a:p>
          </p:txBody>
        </p:sp>
        <p:sp>
          <p:nvSpPr>
            <p:cNvPr id="1291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2 </a:t>
              </a:r>
            </a:p>
          </p:txBody>
        </p:sp>
        <p:sp>
          <p:nvSpPr>
            <p:cNvPr id="1292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3 </a:t>
              </a:r>
            </a:p>
          </p:txBody>
        </p:sp>
        <p:sp>
          <p:nvSpPr>
            <p:cNvPr id="1293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4 </a:t>
              </a:r>
            </a:p>
          </p:txBody>
        </p:sp>
      </p:grpSp>
      <p:sp>
        <p:nvSpPr>
          <p:cNvPr id="1295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96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97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99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0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1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302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3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304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305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sp>
        <p:nvSpPr>
          <p:cNvPr id="1306" name="Line"/>
          <p:cNvSpPr/>
          <p:nvPr/>
        </p:nvSpPr>
        <p:spPr>
          <a:xfrm>
            <a:off x="4070402" y="3589734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7" name="BGP"/>
          <p:cNvSpPr txBox="1"/>
          <p:nvPr/>
        </p:nvSpPr>
        <p:spPr>
          <a:xfrm>
            <a:off x="4413991" y="3618049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08" name="Line"/>
          <p:cNvSpPr/>
          <p:nvPr/>
        </p:nvSpPr>
        <p:spPr>
          <a:xfrm>
            <a:off x="4119515" y="5045273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9" name="BGP"/>
          <p:cNvSpPr txBox="1"/>
          <p:nvPr/>
        </p:nvSpPr>
        <p:spPr>
          <a:xfrm>
            <a:off x="4463104" y="5073588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10" name="Line"/>
          <p:cNvSpPr/>
          <p:nvPr/>
        </p:nvSpPr>
        <p:spPr>
          <a:xfrm flipV="1">
            <a:off x="3321451" y="3873509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1" name="BGP"/>
          <p:cNvSpPr txBox="1"/>
          <p:nvPr/>
        </p:nvSpPr>
        <p:spPr>
          <a:xfrm>
            <a:off x="3290083" y="4036741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Underly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structure</a:t>
            </a:r>
          </a:p>
        </p:txBody>
      </p:sp>
      <p:sp>
        <p:nvSpPr>
          <p:cNvPr id="1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1323" name="Group"/>
          <p:cNvGrpSpPr/>
          <p:nvPr/>
        </p:nvGrpSpPr>
        <p:grpSpPr>
          <a:xfrm>
            <a:off x="3150747" y="2220874"/>
            <a:ext cx="5598339" cy="3780493"/>
            <a:chOff x="0" y="8669"/>
            <a:chExt cx="5598337" cy="3780491"/>
          </a:xfrm>
        </p:grpSpPr>
        <p:sp>
          <p:nvSpPr>
            <p:cNvPr id="1315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6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7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8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9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1</a:t>
              </a:r>
            </a:p>
          </p:txBody>
        </p:sp>
        <p:sp>
          <p:nvSpPr>
            <p:cNvPr id="1320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2 </a:t>
              </a:r>
            </a:p>
          </p:txBody>
        </p:sp>
        <p:sp>
          <p:nvSpPr>
            <p:cNvPr id="1321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3 </a:t>
              </a:r>
            </a:p>
          </p:txBody>
        </p:sp>
        <p:sp>
          <p:nvSpPr>
            <p:cNvPr id="1322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4 </a:t>
              </a:r>
            </a:p>
          </p:txBody>
        </p:sp>
      </p:grpSp>
      <p:sp>
        <p:nvSpPr>
          <p:cNvPr id="1324" name="Myetherwallet…"/>
          <p:cNvSpPr/>
          <p:nvPr/>
        </p:nvSpPr>
        <p:spPr>
          <a:xfrm>
            <a:off x="6718218" y="3150857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Myetherwallet</a:t>
            </a:r>
          </a:p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DNS Server</a:t>
            </a:r>
          </a:p>
        </p:txBody>
      </p:sp>
      <p:sp>
        <p:nvSpPr>
          <p:cNvPr id="1325" name="Browser"/>
          <p:cNvSpPr/>
          <p:nvPr/>
        </p:nvSpPr>
        <p:spPr>
          <a:xfrm>
            <a:off x="3708913" y="4593411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326" name="Myetherwallet…"/>
          <p:cNvSpPr/>
          <p:nvPr/>
        </p:nvSpPr>
        <p:spPr>
          <a:xfrm>
            <a:off x="6718218" y="4655919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Myetherwallet</a:t>
            </a:r>
          </a:p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Web Server</a:t>
            </a:r>
          </a:p>
        </p:txBody>
      </p:sp>
      <p:sp>
        <p:nvSpPr>
          <p:cNvPr id="1327" name="Line"/>
          <p:cNvSpPr/>
          <p:nvPr/>
        </p:nvSpPr>
        <p:spPr>
          <a:xfrm flipV="1">
            <a:off x="4420707" y="3907834"/>
            <a:ext cx="1" cy="65298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28" name="Line"/>
          <p:cNvSpPr/>
          <p:nvPr/>
        </p:nvSpPr>
        <p:spPr>
          <a:xfrm>
            <a:off x="5360417" y="4970691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29" name="Rectangle"/>
          <p:cNvSpPr/>
          <p:nvPr/>
        </p:nvSpPr>
        <p:spPr>
          <a:xfrm>
            <a:off x="3378515" y="3063552"/>
            <a:ext cx="4885377" cy="2300937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0" name="DNS Resolver"/>
          <p:cNvSpPr/>
          <p:nvPr/>
        </p:nvSpPr>
        <p:spPr>
          <a:xfrm>
            <a:off x="3708913" y="3168996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331" name="Line"/>
          <p:cNvSpPr/>
          <p:nvPr/>
        </p:nvSpPr>
        <p:spPr>
          <a:xfrm>
            <a:off x="5319606" y="3473163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2" name="1"/>
          <p:cNvSpPr txBox="1"/>
          <p:nvPr/>
        </p:nvSpPr>
        <p:spPr>
          <a:xfrm>
            <a:off x="4115301" y="4060598"/>
            <a:ext cx="197117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333" name="2"/>
          <p:cNvSpPr txBox="1"/>
          <p:nvPr/>
        </p:nvSpPr>
        <p:spPr>
          <a:xfrm>
            <a:off x="5803012" y="4614546"/>
            <a:ext cx="197118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334" name="3"/>
          <p:cNvSpPr txBox="1"/>
          <p:nvPr/>
        </p:nvSpPr>
        <p:spPr>
          <a:xfrm>
            <a:off x="5803012" y="3109814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sp>
        <p:nvSpPr>
          <p:cNvPr id="1335" name="Line"/>
          <p:cNvSpPr/>
          <p:nvPr/>
        </p:nvSpPr>
        <p:spPr>
          <a:xfrm>
            <a:off x="5319606" y="3633898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6" name="Line"/>
          <p:cNvSpPr/>
          <p:nvPr/>
        </p:nvSpPr>
        <p:spPr>
          <a:xfrm>
            <a:off x="5368719" y="5089437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7" name="Line"/>
          <p:cNvSpPr/>
          <p:nvPr/>
        </p:nvSpPr>
        <p:spPr>
          <a:xfrm flipV="1">
            <a:off x="4570655" y="3917672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342" name="Group"/>
          <p:cNvGrpSpPr/>
          <p:nvPr/>
        </p:nvGrpSpPr>
        <p:grpSpPr>
          <a:xfrm>
            <a:off x="11295" y="4253459"/>
            <a:ext cx="2380234" cy="1434464"/>
            <a:chOff x="0" y="0"/>
            <a:chExt cx="2380233" cy="1434462"/>
          </a:xfrm>
        </p:grpSpPr>
        <p:sp>
          <p:nvSpPr>
            <p:cNvPr id="1338" name="Cloud"/>
            <p:cNvSpPr/>
            <p:nvPr/>
          </p:nvSpPr>
          <p:spPr>
            <a:xfrm>
              <a:off x="0" y="0"/>
              <a:ext cx="2380233" cy="143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74768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9" name="AS 5"/>
            <p:cNvSpPr txBox="1"/>
            <p:nvPr/>
          </p:nvSpPr>
          <p:spPr>
            <a:xfrm>
              <a:off x="899533" y="220647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5 </a:t>
              </a:r>
            </a:p>
          </p:txBody>
        </p:sp>
        <p:sp>
          <p:nvSpPr>
            <p:cNvPr id="1340" name="Malicious DNS Resolver"/>
            <p:cNvSpPr/>
            <p:nvPr/>
          </p:nvSpPr>
          <p:spPr>
            <a:xfrm>
              <a:off x="304119" y="718777"/>
              <a:ext cx="772740" cy="558110"/>
            </a:xfrm>
            <a:prstGeom prst="roundRect">
              <a:avLst>
                <a:gd name="adj" fmla="val 1652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Malicious DNS Resolver</a:t>
              </a:r>
            </a:p>
          </p:txBody>
        </p:sp>
        <p:sp>
          <p:nvSpPr>
            <p:cNvPr id="1341" name="Malicious…"/>
            <p:cNvSpPr/>
            <p:nvPr/>
          </p:nvSpPr>
          <p:spPr>
            <a:xfrm>
              <a:off x="1163127" y="718777"/>
              <a:ext cx="772740" cy="558110"/>
            </a:xfrm>
            <a:prstGeom prst="roundRect">
              <a:avLst>
                <a:gd name="adj" fmla="val 1652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Malicious</a:t>
              </a:r>
            </a:p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DNS &amp;</a:t>
              </a:r>
            </a:p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Web Server </a:t>
              </a:r>
            </a:p>
          </p:txBody>
        </p:sp>
      </p:grpSp>
      <p:sp>
        <p:nvSpPr>
          <p:cNvPr id="1343" name="Text"/>
          <p:cNvSpPr txBox="1"/>
          <p:nvPr/>
        </p:nvSpPr>
        <p:spPr>
          <a:xfrm>
            <a:off x="4350393" y="2577735"/>
            <a:ext cx="14062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 u="sng"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grpSp>
        <p:nvGrpSpPr>
          <p:cNvPr id="1347" name="Group"/>
          <p:cNvGrpSpPr/>
          <p:nvPr/>
        </p:nvGrpSpPr>
        <p:grpSpPr>
          <a:xfrm>
            <a:off x="1684312" y="4402484"/>
            <a:ext cx="1710653" cy="1115564"/>
            <a:chOff x="1745" y="7330"/>
            <a:chExt cx="1710651" cy="1115563"/>
          </a:xfrm>
        </p:grpSpPr>
        <p:sp>
          <p:nvSpPr>
            <p:cNvPr id="1344" name="Line"/>
            <p:cNvSpPr/>
            <p:nvPr/>
          </p:nvSpPr>
          <p:spPr>
            <a:xfrm>
              <a:off x="344654" y="829609"/>
              <a:ext cx="12115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5" name="BGP"/>
            <p:cNvSpPr txBox="1"/>
            <p:nvPr/>
          </p:nvSpPr>
          <p:spPr>
            <a:xfrm>
              <a:off x="663687" y="816050"/>
              <a:ext cx="573444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BGP </a:t>
              </a:r>
            </a:p>
          </p:txBody>
        </p:sp>
        <p:sp>
          <p:nvSpPr>
            <p:cNvPr id="1346" name="More specific than…"/>
            <p:cNvSpPr txBox="1"/>
            <p:nvPr/>
          </p:nvSpPr>
          <p:spPr>
            <a:xfrm>
              <a:off x="1745" y="7330"/>
              <a:ext cx="1710653" cy="49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algn="ctr" defTabSz="410765">
                <a:defRPr sz="1400" b="1">
                  <a:solidFill>
                    <a:srgbClr val="EE220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More specific than</a:t>
              </a:r>
            </a:p>
            <a:p>
              <a:pPr algn="ctr" defTabSz="410765">
                <a:defRPr sz="1400" b="1">
                  <a:solidFill>
                    <a:srgbClr val="EE220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205.251.192.0/24</a:t>
              </a:r>
            </a:p>
          </p:txBody>
        </p:sp>
      </p:grpSp>
      <p:sp>
        <p:nvSpPr>
          <p:cNvPr id="1348" name="205.251.192.0/24"/>
          <p:cNvSpPr txBox="1"/>
          <p:nvPr/>
        </p:nvSpPr>
        <p:spPr>
          <a:xfrm>
            <a:off x="3678373" y="2504627"/>
            <a:ext cx="1484669" cy="28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205.251.192.0/24</a:t>
            </a:r>
          </a:p>
        </p:txBody>
      </p:sp>
      <p:sp>
        <p:nvSpPr>
          <p:cNvPr id="1349" name="BGP"/>
          <p:cNvSpPr txBox="1"/>
          <p:nvPr/>
        </p:nvSpPr>
        <p:spPr>
          <a:xfrm>
            <a:off x="5713667" y="3668521"/>
            <a:ext cx="573444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50" name="BGP"/>
          <p:cNvSpPr txBox="1"/>
          <p:nvPr/>
        </p:nvSpPr>
        <p:spPr>
          <a:xfrm>
            <a:off x="5762780" y="5124061"/>
            <a:ext cx="573445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51" name="BGP"/>
          <p:cNvSpPr txBox="1"/>
          <p:nvPr/>
        </p:nvSpPr>
        <p:spPr>
          <a:xfrm>
            <a:off x="4589759" y="4087213"/>
            <a:ext cx="573444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52" name="Line"/>
          <p:cNvSpPr/>
          <p:nvPr/>
        </p:nvSpPr>
        <p:spPr>
          <a:xfrm>
            <a:off x="2036834" y="5094460"/>
            <a:ext cx="116007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" grpId="2" animBg="1" advAuto="0"/>
      <p:bldP spid="1347" grpId="3" animBg="1" advAuto="0"/>
      <p:bldP spid="1348" grpId="1" animBg="1" advAuto="0"/>
      <p:bldP spid="1352" grpId="4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Another Routel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Routeleak</a:t>
            </a:r>
          </a:p>
        </p:txBody>
      </p:sp>
      <p:sp>
        <p:nvSpPr>
          <p:cNvPr id="13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43" y="2474576"/>
            <a:ext cx="4953280" cy="243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661" y="1886091"/>
            <a:ext cx="4755022" cy="3609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How it works (from 10,000 ft view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Why</a:t>
            </a:r>
            <a:r>
              <a:t> </a:t>
            </a:r>
            <a:r>
              <a:rPr dirty="0"/>
              <a:t>it </a:t>
            </a:r>
            <a:r>
              <a:rPr lang="en-US" dirty="0"/>
              <a:t>happened</a:t>
            </a:r>
            <a:r>
              <a:rPr dirty="0"/>
              <a:t> (from 10,000 ft view)</a:t>
            </a:r>
          </a:p>
        </p:txBody>
      </p:sp>
      <p:sp>
        <p:nvSpPr>
          <p:cNvPr id="1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6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03" y="1600199"/>
            <a:ext cx="8699297" cy="51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More details in https://blog.cloudflare.com/how-verizon-and-a-bgp-optimizer-knocked-large-parts-of-the-internet-offline-today/"/>
          <p:cNvSpPr txBox="1"/>
          <p:nvPr/>
        </p:nvSpPr>
        <p:spPr>
          <a:xfrm>
            <a:off x="7560" y="6604142"/>
            <a:ext cx="14424651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More details in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3"/>
              </a:rPr>
              <a:t>https://blog.cloudflare.com/how-verizon-and-a-bgp-optimizer-knocked-large-parts-of-the-internet-offline-today/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How can we prevent from these attack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4268"/>
            </a:lvl1pPr>
          </a:lstStyle>
          <a:p>
            <a:r>
              <a:t>How can we prevent from these attacks?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67" name="Here RPKI (Resource PKI) comes to save yo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 RPKI (Resource PKI) comes to save you</a:t>
            </a:r>
          </a:p>
          <a:p>
            <a:pPr marL="685800" lvl="1" indent="-320039">
              <a:buSzPct val="60000"/>
              <a:buChar char="◻"/>
            </a:pPr>
            <a:r>
              <a:t>Cryptographic signature to sign “who” is authorized to announce “which” IP prefixes</a:t>
            </a:r>
          </a:p>
          <a:p>
            <a:pPr marL="685800" lvl="1" indent="-320039">
              <a:buSzPct val="60000"/>
              <a:buChar char="◻"/>
            </a:pPr>
            <a:r>
              <a:t>(may) talk about this near the end of the semester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Numbers</a:t>
            </a:r>
          </a:p>
        </p:txBody>
      </p:sp>
      <p:sp>
        <p:nvSpPr>
          <p:cNvPr id="280" name="Rectangle 3"/>
          <p:cNvSpPr txBox="1">
            <a:spLocks noGrp="1"/>
          </p:cNvSpPr>
          <p:nvPr>
            <p:ph type="body" idx="1"/>
          </p:nvPr>
        </p:nvSpPr>
        <p:spPr>
          <a:xfrm>
            <a:off x="65312" y="1600200"/>
            <a:ext cx="8991601" cy="5105400"/>
          </a:xfrm>
          <a:prstGeom prst="rect">
            <a:avLst/>
          </a:prstGeom>
        </p:spPr>
        <p:txBody>
          <a:bodyPr/>
          <a:lstStyle/>
          <a:p>
            <a:r>
              <a:t>Each AS identified by an ASN number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16-bit values (latest protocol supports 32-bit ones)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64512 – 65535 are reserved</a:t>
            </a:r>
          </a:p>
          <a:p>
            <a:r>
              <a:t>Currently, there are &gt; 60000 ASNs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AT&amp;T: 5074, 6341, 7018, …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Sprint: 1239, 1240, 6211, 6242, …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RIT: 4385,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North America ASs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/>
              </a:rPr>
              <a:t>ftp://ftp.arin.net/info/asn.txt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bgp.he.net is a good tool</a:t>
            </a:r>
          </a:p>
        </p:txBody>
      </p:sp>
      <p:sp>
        <p:nvSpPr>
          <p:cNvPr id="28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A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Again</a:t>
            </a:r>
          </a:p>
        </p:txBody>
      </p:sp>
      <p:sp>
        <p:nvSpPr>
          <p:cNvPr id="1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71" name="Why this is happenin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this is happening?</a:t>
            </a:r>
          </a:p>
          <a:p>
            <a:r>
              <a:t>Security matters</a:t>
            </a:r>
          </a:p>
          <a:p>
            <a:pPr marL="674764" lvl="1" indent="-309004">
              <a:buSzPct val="60000"/>
              <a:buChar char="◻"/>
            </a:pPr>
            <a:r>
              <a:t>after it performs very well? </a:t>
            </a:r>
            <a:br/>
            <a:r>
              <a:t>(my thoughts)</a:t>
            </a:r>
          </a:p>
        </p:txBody>
      </p:sp>
      <p:pic>
        <p:nvPicPr>
          <p:cNvPr id="1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885" y="1530786"/>
            <a:ext cx="3994764" cy="5244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A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Again</a:t>
            </a:r>
          </a:p>
        </p:txBody>
      </p:sp>
      <p:sp>
        <p:nvSpPr>
          <p:cNvPr id="1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76" name="Why this is happenin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this is happening?</a:t>
            </a:r>
          </a:p>
          <a:p>
            <a:r>
              <a:t>Security matters</a:t>
            </a:r>
          </a:p>
          <a:p>
            <a:pPr marL="674764" lvl="1" indent="-309004">
              <a:buSzPct val="60000"/>
              <a:buChar char="◻"/>
            </a:pPr>
            <a:r>
              <a:t>after it performs very well? </a:t>
            </a:r>
            <a:br/>
            <a:r>
              <a:t>(my thoughts)</a:t>
            </a:r>
          </a:p>
          <a:p>
            <a:r>
              <a:t>Privacy matters</a:t>
            </a:r>
          </a:p>
          <a:p>
            <a:r>
              <a:t>Network Security course CSCI-759 (Topics in System)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Inter-Domain Routing</a:t>
            </a:r>
          </a:p>
        </p:txBody>
      </p:sp>
      <p:sp>
        <p:nvSpPr>
          <p:cNvPr id="28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85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Global connectivity is at stake!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Thus, all ASs must use the same protocol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Contrast with intra-domain routing</a:t>
            </a:r>
          </a:p>
          <a:p>
            <a:r>
              <a:t>What are the requirements?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Scalability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Flexibility in choosing routes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Cost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Routing around failures</a:t>
            </a:r>
          </a:p>
          <a:p>
            <a:r>
              <a:t>Question: link state or distance vector?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Trick question: BGP is a </a:t>
            </a:r>
            <a:r>
              <a:rPr>
                <a:solidFill>
                  <a:schemeClr val="accent1"/>
                </a:solidFill>
              </a:rPr>
              <a:t>path vector </a:t>
            </a:r>
            <a:r>
              <a:t>protocol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</a:t>
            </a:r>
          </a:p>
        </p:txBody>
      </p:sp>
      <p:sp>
        <p:nvSpPr>
          <p:cNvPr id="28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9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52400" y="1565474"/>
            <a:ext cx="8839200" cy="5257801"/>
          </a:xfrm>
          <a:prstGeom prst="rect">
            <a:avLst/>
          </a:prstGeom>
        </p:spPr>
        <p:txBody>
          <a:bodyPr/>
          <a:lstStyle/>
          <a:p>
            <a:r>
              <a:t>Border Gateway Protocol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De facto inter-domain protocol of the Internet 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>
                <a:solidFill>
                  <a:schemeClr val="accent1"/>
                </a:solidFill>
              </a:defRPr>
            </a:pPr>
            <a:r>
              <a:t>Policy based </a:t>
            </a:r>
            <a:r>
              <a:rPr>
                <a:solidFill>
                  <a:srgbClr val="000000"/>
                </a:solidFill>
              </a:rPr>
              <a:t>routing protocol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Uses a Bellman-Ford path vector protocol</a:t>
            </a:r>
          </a:p>
          <a:p>
            <a:r>
              <a:t>Relatively simple protocol, but…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Complex, manual configuration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Entire world sees advertisements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Errors can screw up traffic </a:t>
            </a:r>
            <a:r>
              <a:rPr>
                <a:solidFill>
                  <a:schemeClr val="accent1"/>
                </a:solidFill>
              </a:rPr>
              <a:t>globally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Policies driven by </a:t>
            </a:r>
            <a:r>
              <a:rPr>
                <a:solidFill>
                  <a:schemeClr val="accent1"/>
                </a:solidFill>
              </a:rPr>
              <a:t>economics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How much $$$ does it cost to route along a given path?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Not by performance (e.g. shortest paths)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Relationships</a:t>
            </a:r>
          </a:p>
        </p:txBody>
      </p:sp>
      <p:sp>
        <p:nvSpPr>
          <p:cNvPr id="29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95" name="Cloud 3"/>
          <p:cNvGrpSpPr/>
          <p:nvPr/>
        </p:nvGrpSpPr>
        <p:grpSpPr>
          <a:xfrm>
            <a:off x="3542684" y="5615754"/>
            <a:ext cx="1781740" cy="1204872"/>
            <a:chOff x="0" y="0"/>
            <a:chExt cx="1781739" cy="1204871"/>
          </a:xfrm>
        </p:grpSpPr>
        <p:sp>
          <p:nvSpPr>
            <p:cNvPr id="293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6" name="TextBox 4"/>
          <p:cNvSpPr txBox="1"/>
          <p:nvPr/>
        </p:nvSpPr>
        <p:spPr>
          <a:xfrm>
            <a:off x="3826163" y="5982305"/>
            <a:ext cx="1215440" cy="4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Customer</a:t>
            </a:r>
          </a:p>
        </p:txBody>
      </p:sp>
      <p:grpSp>
        <p:nvGrpSpPr>
          <p:cNvPr id="299" name="Cloud 5"/>
          <p:cNvGrpSpPr/>
          <p:nvPr/>
        </p:nvGrpSpPr>
        <p:grpSpPr>
          <a:xfrm>
            <a:off x="7132764" y="5615752"/>
            <a:ext cx="1781741" cy="1204872"/>
            <a:chOff x="0" y="0"/>
            <a:chExt cx="1781739" cy="1204871"/>
          </a:xfrm>
        </p:grpSpPr>
        <p:sp>
          <p:nvSpPr>
            <p:cNvPr id="297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2" name="Cloud 6"/>
          <p:cNvGrpSpPr/>
          <p:nvPr/>
        </p:nvGrpSpPr>
        <p:grpSpPr>
          <a:xfrm>
            <a:off x="236186" y="5615752"/>
            <a:ext cx="1781741" cy="1204872"/>
            <a:chOff x="0" y="0"/>
            <a:chExt cx="1781739" cy="1204871"/>
          </a:xfrm>
        </p:grpSpPr>
        <p:sp>
          <p:nvSpPr>
            <p:cNvPr id="300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5" name="Cloud 7"/>
          <p:cNvGrpSpPr/>
          <p:nvPr/>
        </p:nvGrpSpPr>
        <p:grpSpPr>
          <a:xfrm>
            <a:off x="73147" y="3488573"/>
            <a:ext cx="2107698" cy="1425296"/>
            <a:chOff x="0" y="0"/>
            <a:chExt cx="2107697" cy="1425294"/>
          </a:xfrm>
        </p:grpSpPr>
        <p:sp>
          <p:nvSpPr>
            <p:cNvPr id="303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8" name="Cloud 8"/>
          <p:cNvGrpSpPr/>
          <p:nvPr/>
        </p:nvGrpSpPr>
        <p:grpSpPr>
          <a:xfrm>
            <a:off x="3379645" y="3488573"/>
            <a:ext cx="2107698" cy="1425296"/>
            <a:chOff x="0" y="0"/>
            <a:chExt cx="2107697" cy="1425294"/>
          </a:xfrm>
        </p:grpSpPr>
        <p:sp>
          <p:nvSpPr>
            <p:cNvPr id="306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1" name="Cloud 9"/>
          <p:cNvGrpSpPr/>
          <p:nvPr/>
        </p:nvGrpSpPr>
        <p:grpSpPr>
          <a:xfrm>
            <a:off x="6969725" y="3488573"/>
            <a:ext cx="2107699" cy="1425296"/>
            <a:chOff x="0" y="0"/>
            <a:chExt cx="2107697" cy="1425294"/>
          </a:xfrm>
        </p:grpSpPr>
        <p:sp>
          <p:nvSpPr>
            <p:cNvPr id="309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4" name="Cloud 10"/>
          <p:cNvGrpSpPr/>
          <p:nvPr/>
        </p:nvGrpSpPr>
        <p:grpSpPr>
          <a:xfrm>
            <a:off x="2175636" y="1545093"/>
            <a:ext cx="4961006" cy="1157786"/>
            <a:chOff x="0" y="0"/>
            <a:chExt cx="4961005" cy="1157784"/>
          </a:xfrm>
        </p:grpSpPr>
        <p:sp>
          <p:nvSpPr>
            <p:cNvPr id="312" name="Shape"/>
            <p:cNvSpPr/>
            <p:nvPr/>
          </p:nvSpPr>
          <p:spPr>
            <a:xfrm>
              <a:off x="0" y="0"/>
              <a:ext cx="4961006" cy="11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"/>
            <p:cNvSpPr/>
            <p:nvPr/>
          </p:nvSpPr>
          <p:spPr>
            <a:xfrm>
              <a:off x="251909" y="58872"/>
              <a:ext cx="4545938" cy="98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4" name="Straight Connector 11"/>
          <p:cNvSpPr/>
          <p:nvPr/>
        </p:nvSpPr>
        <p:spPr>
          <a:xfrm>
            <a:off x="8023595" y="4922430"/>
            <a:ext cx="24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Straight Connector 15"/>
          <p:cNvSpPr/>
          <p:nvPr/>
        </p:nvSpPr>
        <p:spPr>
          <a:xfrm>
            <a:off x="1127017" y="4922430"/>
            <a:ext cx="23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6" name="Straight Connector 16"/>
          <p:cNvSpPr/>
          <p:nvPr/>
        </p:nvSpPr>
        <p:spPr>
          <a:xfrm>
            <a:off x="4433515" y="4922430"/>
            <a:ext cx="23" cy="74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8" name="Straight Connector 23"/>
          <p:cNvSpPr/>
          <p:nvPr/>
        </p:nvSpPr>
        <p:spPr>
          <a:xfrm flipH="1">
            <a:off x="1921397" y="2560763"/>
            <a:ext cx="1083234" cy="100455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Straight Connector 24"/>
          <p:cNvSpPr/>
          <p:nvPr/>
        </p:nvSpPr>
        <p:spPr>
          <a:xfrm>
            <a:off x="6068900" y="2561822"/>
            <a:ext cx="1153704" cy="115589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0" name="Bent Arrow 33"/>
          <p:cNvSpPr/>
          <p:nvPr/>
        </p:nvSpPr>
        <p:spPr>
          <a:xfrm>
            <a:off x="4738080" y="3402957"/>
            <a:ext cx="1141862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222"/>
                </a:lnTo>
                <a:cubicBezTo>
                  <a:pt x="0" y="3750"/>
                  <a:pt x="4231" y="1746"/>
                  <a:pt x="9450" y="1746"/>
                </a:cubicBezTo>
                <a:lnTo>
                  <a:pt x="16200" y="1746"/>
                </a:lnTo>
                <a:lnTo>
                  <a:pt x="16200" y="0"/>
                </a:lnTo>
                <a:lnTo>
                  <a:pt x="21600" y="2558"/>
                </a:lnTo>
                <a:lnTo>
                  <a:pt x="16200" y="5116"/>
                </a:lnTo>
                <a:lnTo>
                  <a:pt x="16200" y="3370"/>
                </a:lnTo>
                <a:lnTo>
                  <a:pt x="9450" y="3370"/>
                </a:lnTo>
                <a:cubicBezTo>
                  <a:pt x="6125" y="3370"/>
                  <a:pt x="3429" y="4647"/>
                  <a:pt x="3429" y="6222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1" name="Bent Arrow 34"/>
          <p:cNvSpPr/>
          <p:nvPr/>
        </p:nvSpPr>
        <p:spPr>
          <a:xfrm flipH="1">
            <a:off x="2932749" y="3402957"/>
            <a:ext cx="1222888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663"/>
                </a:lnTo>
                <a:cubicBezTo>
                  <a:pt x="0" y="4016"/>
                  <a:pt x="4231" y="1869"/>
                  <a:pt x="9450" y="1869"/>
                </a:cubicBezTo>
                <a:lnTo>
                  <a:pt x="16200" y="1869"/>
                </a:lnTo>
                <a:lnTo>
                  <a:pt x="16200" y="0"/>
                </a:lnTo>
                <a:lnTo>
                  <a:pt x="21600" y="2739"/>
                </a:lnTo>
                <a:lnTo>
                  <a:pt x="16200" y="5479"/>
                </a:lnTo>
                <a:lnTo>
                  <a:pt x="16200" y="3609"/>
                </a:lnTo>
                <a:lnTo>
                  <a:pt x="9450" y="3609"/>
                </a:lnTo>
                <a:cubicBezTo>
                  <a:pt x="6125" y="3609"/>
                  <a:pt x="3429" y="4976"/>
                  <a:pt x="3429" y="6663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2" name="TextBox 29"/>
          <p:cNvSpPr txBox="1"/>
          <p:nvPr/>
        </p:nvSpPr>
        <p:spPr>
          <a:xfrm>
            <a:off x="3870516" y="3964411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Provider</a:t>
            </a:r>
          </a:p>
        </p:txBody>
      </p:sp>
      <p:grpSp>
        <p:nvGrpSpPr>
          <p:cNvPr id="325" name="Group 30"/>
          <p:cNvGrpSpPr/>
          <p:nvPr/>
        </p:nvGrpSpPr>
        <p:grpSpPr>
          <a:xfrm>
            <a:off x="4638785" y="4771938"/>
            <a:ext cx="3286065" cy="1041744"/>
            <a:chOff x="0" y="0"/>
            <a:chExt cx="3286064" cy="1041743"/>
          </a:xfrm>
        </p:grpSpPr>
        <p:sp>
          <p:nvSpPr>
            <p:cNvPr id="323" name="Rectangular Callout 31"/>
            <p:cNvSpPr/>
            <p:nvPr/>
          </p:nvSpPr>
          <p:spPr>
            <a:xfrm flipH="1">
              <a:off x="-1" y="0"/>
              <a:ext cx="3286066" cy="1041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992" y="0"/>
                  </a:lnTo>
                  <a:lnTo>
                    <a:pt x="16992" y="3600"/>
                  </a:lnTo>
                  <a:lnTo>
                    <a:pt x="21600" y="8043"/>
                  </a:lnTo>
                  <a:lnTo>
                    <a:pt x="16992" y="9000"/>
                  </a:lnTo>
                  <a:lnTo>
                    <a:pt x="16992" y="21600"/>
                  </a:lnTo>
                  <a:lnTo>
                    <a:pt x="0" y="21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TextBox 32"/>
            <p:cNvSpPr txBox="1"/>
            <p:nvPr/>
          </p:nvSpPr>
          <p:spPr>
            <a:xfrm>
              <a:off x="700951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Customer pays provider</a:t>
              </a:r>
            </a:p>
          </p:txBody>
        </p:sp>
      </p:grpSp>
      <p:sp>
        <p:nvSpPr>
          <p:cNvPr id="347" name="Straight Connector 35"/>
          <p:cNvSpPr/>
          <p:nvPr/>
        </p:nvSpPr>
        <p:spPr>
          <a:xfrm>
            <a:off x="2189274" y="4201220"/>
            <a:ext cx="118562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348" name="Straight Connector 38"/>
          <p:cNvSpPr/>
          <p:nvPr/>
        </p:nvSpPr>
        <p:spPr>
          <a:xfrm>
            <a:off x="5495772" y="4201220"/>
            <a:ext cx="14692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328" name="TextBox 41"/>
          <p:cNvSpPr txBox="1"/>
          <p:nvPr/>
        </p:nvSpPr>
        <p:spPr>
          <a:xfrm>
            <a:off x="678986" y="4017188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Peer 1</a:t>
            </a:r>
          </a:p>
        </p:txBody>
      </p:sp>
      <p:sp>
        <p:nvSpPr>
          <p:cNvPr id="329" name="TextBox 42"/>
          <p:cNvSpPr txBox="1"/>
          <p:nvPr/>
        </p:nvSpPr>
        <p:spPr>
          <a:xfrm>
            <a:off x="3985485" y="3964411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Peer 2</a:t>
            </a:r>
          </a:p>
        </p:txBody>
      </p:sp>
      <p:sp>
        <p:nvSpPr>
          <p:cNvPr id="330" name="TextBox 43"/>
          <p:cNvSpPr txBox="1"/>
          <p:nvPr/>
        </p:nvSpPr>
        <p:spPr>
          <a:xfrm>
            <a:off x="7575563" y="3964411"/>
            <a:ext cx="89680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Peer 3</a:t>
            </a:r>
          </a:p>
        </p:txBody>
      </p:sp>
      <p:grpSp>
        <p:nvGrpSpPr>
          <p:cNvPr id="333" name="Group 44"/>
          <p:cNvGrpSpPr/>
          <p:nvPr/>
        </p:nvGrpSpPr>
        <p:grpSpPr>
          <a:xfrm>
            <a:off x="5193867" y="2361214"/>
            <a:ext cx="2585113" cy="1672686"/>
            <a:chOff x="0" y="0"/>
            <a:chExt cx="2585112" cy="1672685"/>
          </a:xfrm>
        </p:grpSpPr>
        <p:sp>
          <p:nvSpPr>
            <p:cNvPr id="331" name="Rectangular Callout 45"/>
            <p:cNvSpPr/>
            <p:nvPr/>
          </p:nvSpPr>
          <p:spPr>
            <a:xfrm flipH="1">
              <a:off x="0" y="0"/>
              <a:ext cx="2585113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TextBox 46"/>
            <p:cNvSpPr txBox="1"/>
            <p:nvPr/>
          </p:nvSpPr>
          <p:spPr>
            <a:xfrm>
              <a:off x="0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Peers do </a:t>
              </a:r>
              <a:r>
                <a:rPr b="1"/>
                <a:t>not</a:t>
              </a:r>
              <a:r>
                <a:t> pay each other</a:t>
              </a:r>
            </a:p>
          </p:txBody>
        </p:sp>
      </p:grpSp>
      <p:sp>
        <p:nvSpPr>
          <p:cNvPr id="334" name="U-Turn Arrow 47"/>
          <p:cNvSpPr/>
          <p:nvPr/>
        </p:nvSpPr>
        <p:spPr>
          <a:xfrm>
            <a:off x="1412113" y="4426075"/>
            <a:ext cx="2893672" cy="170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343" y="0"/>
                  <a:pt x="2999" y="0"/>
                </a:cubicBezTo>
                <a:lnTo>
                  <a:pt x="17580" y="0"/>
                </a:lnTo>
                <a:cubicBezTo>
                  <a:pt x="19236" y="0"/>
                  <a:pt x="20579" y="2274"/>
                  <a:pt x="20579" y="5080"/>
                </a:cubicBezTo>
                <a:lnTo>
                  <a:pt x="20579" y="18142"/>
                </a:lnTo>
                <a:lnTo>
                  <a:pt x="21600" y="18142"/>
                </a:lnTo>
                <a:lnTo>
                  <a:pt x="19845" y="21600"/>
                </a:lnTo>
                <a:lnTo>
                  <a:pt x="18090" y="18142"/>
                </a:lnTo>
                <a:lnTo>
                  <a:pt x="19111" y="18142"/>
                </a:lnTo>
                <a:lnTo>
                  <a:pt x="19111" y="5080"/>
                </a:lnTo>
                <a:cubicBezTo>
                  <a:pt x="19111" y="3648"/>
                  <a:pt x="18426" y="2487"/>
                  <a:pt x="17580" y="2487"/>
                </a:cubicBezTo>
                <a:lnTo>
                  <a:pt x="2999" y="2487"/>
                </a:lnTo>
                <a:cubicBezTo>
                  <a:pt x="2154" y="2487"/>
                  <a:pt x="1468" y="3648"/>
                  <a:pt x="1468" y="5080"/>
                </a:cubicBezTo>
                <a:lnTo>
                  <a:pt x="1468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5" name="U-Turn Arrow 48"/>
          <p:cNvSpPr/>
          <p:nvPr/>
        </p:nvSpPr>
        <p:spPr>
          <a:xfrm>
            <a:off x="1006995" y="4017188"/>
            <a:ext cx="6894705" cy="2120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700" y="0"/>
                  <a:pt x="1563" y="0"/>
                </a:cubicBezTo>
                <a:lnTo>
                  <a:pt x="19560" y="0"/>
                </a:lnTo>
                <a:cubicBezTo>
                  <a:pt x="20423" y="0"/>
                  <a:pt x="21123" y="2274"/>
                  <a:pt x="21123" y="5080"/>
                </a:cubicBezTo>
                <a:lnTo>
                  <a:pt x="21123" y="18732"/>
                </a:lnTo>
                <a:lnTo>
                  <a:pt x="21600" y="18732"/>
                </a:lnTo>
                <a:lnTo>
                  <a:pt x="20795" y="21600"/>
                </a:lnTo>
                <a:lnTo>
                  <a:pt x="19989" y="18732"/>
                </a:lnTo>
                <a:lnTo>
                  <a:pt x="20466" y="18732"/>
                </a:lnTo>
                <a:lnTo>
                  <a:pt x="20466" y="5080"/>
                </a:lnTo>
                <a:cubicBezTo>
                  <a:pt x="20466" y="3452"/>
                  <a:pt x="20061" y="2133"/>
                  <a:pt x="19560" y="2133"/>
                </a:cubicBezTo>
                <a:lnTo>
                  <a:pt x="1563" y="2133"/>
                </a:lnTo>
                <a:cubicBezTo>
                  <a:pt x="1062" y="2133"/>
                  <a:pt x="656" y="3452"/>
                  <a:pt x="656" y="5080"/>
                </a:cubicBezTo>
                <a:lnTo>
                  <a:pt x="656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6" name="Multiply 49"/>
          <p:cNvSpPr/>
          <p:nvPr/>
        </p:nvSpPr>
        <p:spPr>
          <a:xfrm>
            <a:off x="3308141" y="3735654"/>
            <a:ext cx="745547" cy="74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39" name="Group 50"/>
          <p:cNvGrpSpPr/>
          <p:nvPr/>
        </p:nvGrpSpPr>
        <p:grpSpPr>
          <a:xfrm>
            <a:off x="2820842" y="2176028"/>
            <a:ext cx="4050713" cy="1672687"/>
            <a:chOff x="0" y="0"/>
            <a:chExt cx="4050711" cy="1672685"/>
          </a:xfrm>
        </p:grpSpPr>
        <p:sp>
          <p:nvSpPr>
            <p:cNvPr id="337" name="Rectangular Callout 51"/>
            <p:cNvSpPr/>
            <p:nvPr/>
          </p:nvSpPr>
          <p:spPr>
            <a:xfrm flipH="1">
              <a:off x="1" y="0"/>
              <a:ext cx="4050711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TextBox 52"/>
            <p:cNvSpPr txBox="1"/>
            <p:nvPr/>
          </p:nvSpPr>
          <p:spPr>
            <a:xfrm>
              <a:off x="0" y="34725"/>
              <a:ext cx="4050711" cy="886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 2 has no incentive to route 1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3 </a:t>
              </a:r>
            </a:p>
          </p:txBody>
        </p:sp>
      </p:grpSp>
      <p:sp>
        <p:nvSpPr>
          <p:cNvPr id="340" name="TextBox 53"/>
          <p:cNvSpPr txBox="1"/>
          <p:nvPr/>
        </p:nvSpPr>
        <p:spPr>
          <a:xfrm>
            <a:off x="7416243" y="3958619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Customer</a:t>
            </a:r>
          </a:p>
        </p:txBody>
      </p:sp>
      <p:sp>
        <p:nvSpPr>
          <p:cNvPr id="341" name="TextBox 58"/>
          <p:cNvSpPr txBox="1"/>
          <p:nvPr/>
        </p:nvSpPr>
        <p:spPr>
          <a:xfrm>
            <a:off x="519665" y="3964411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Customer</a:t>
            </a:r>
          </a:p>
        </p:txBody>
      </p:sp>
      <p:sp>
        <p:nvSpPr>
          <p:cNvPr id="342" name="TextBox 59"/>
          <p:cNvSpPr txBox="1"/>
          <p:nvPr/>
        </p:nvSpPr>
        <p:spPr>
          <a:xfrm>
            <a:off x="4093996" y="1887975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Provider</a:t>
            </a:r>
          </a:p>
        </p:txBody>
      </p:sp>
      <p:sp>
        <p:nvSpPr>
          <p:cNvPr id="343" name="U-Turn Arrow 60"/>
          <p:cNvSpPr/>
          <p:nvPr/>
        </p:nvSpPr>
        <p:spPr>
          <a:xfrm>
            <a:off x="1006996" y="2349639"/>
            <a:ext cx="6917855" cy="3940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296" y="0"/>
                  <a:pt x="2894" y="0"/>
                </a:cubicBezTo>
                <a:lnTo>
                  <a:pt x="18147" y="0"/>
                </a:lnTo>
                <a:cubicBezTo>
                  <a:pt x="19746" y="0"/>
                  <a:pt x="21041" y="2274"/>
                  <a:pt x="21041" y="5080"/>
                </a:cubicBezTo>
                <a:lnTo>
                  <a:pt x="21041" y="19810"/>
                </a:lnTo>
                <a:lnTo>
                  <a:pt x="21600" y="19810"/>
                </a:lnTo>
                <a:lnTo>
                  <a:pt x="20687" y="21600"/>
                </a:lnTo>
                <a:lnTo>
                  <a:pt x="19773" y="19810"/>
                </a:lnTo>
                <a:lnTo>
                  <a:pt x="20332" y="19810"/>
                </a:lnTo>
                <a:lnTo>
                  <a:pt x="20332" y="5080"/>
                </a:lnTo>
                <a:cubicBezTo>
                  <a:pt x="20332" y="2962"/>
                  <a:pt x="19354" y="1245"/>
                  <a:pt x="18147" y="1245"/>
                </a:cubicBezTo>
                <a:lnTo>
                  <a:pt x="2894" y="1245"/>
                </a:lnTo>
                <a:cubicBezTo>
                  <a:pt x="1687" y="1245"/>
                  <a:pt x="709" y="2962"/>
                  <a:pt x="709" y="5080"/>
                </a:cubicBezTo>
                <a:lnTo>
                  <a:pt x="709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3" dur="5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7" dur="500" fill="hold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xit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41" dur="5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xit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45" dur="5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xit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4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5" presetClass="entr" presetSubtype="0" fill="hold" grpId="2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grpId="2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xit" presetSubtype="8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4" dur="500" fill="hold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xit" presetSubtype="8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8" dur="500" fill="hold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xit" presetSubtype="8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2" dur="500" fill="hold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xit" presetSubtype="4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56" dur="5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22" presetClass="exit" presetSubtype="4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60" dur="500" fill="hold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" presetClass="entr" presetSubtype="4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ID="22" presetClass="entr" presetSubtype="1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ID="22" presetClass="entr" presetSubtype="1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2" presetClass="entr" presetSubtype="8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ID="22" presetClass="entr" presetSubtype="8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0"/>
                            </p:stCondLst>
                            <p:childTnLst>
                              <p:par>
                                <p:cTn id="184" presetID="22" presetClass="entr" presetSubtype="8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4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3" animBg="1" advAuto="0"/>
      <p:bldP spid="296" grpId="8" animBg="1" advAuto="0"/>
      <p:bldP spid="299" grpId="12" animBg="1" advAuto="0"/>
      <p:bldP spid="302" grpId="15" animBg="1" advAuto="0"/>
      <p:bldP spid="305" grpId="16" animBg="1" advAuto="0"/>
      <p:bldP spid="311" grpId="13" animBg="1" advAuto="0"/>
      <p:bldP spid="314" grpId="35" animBg="1" advAuto="0"/>
      <p:bldP spid="344" grpId="14" animBg="1" advAuto="0"/>
      <p:bldP spid="345" grpId="17" animBg="1" advAuto="0"/>
      <p:bldP spid="346" grpId="1" animBg="1" advAuto="0"/>
      <p:bldP spid="318" grpId="36" animBg="1" advAuto="0"/>
      <p:bldP spid="319" grpId="37" animBg="1" advAuto="0"/>
      <p:bldP spid="320" grpId="5" animBg="1" advAuto="0"/>
      <p:bldP spid="320" grpId="9" animBg="1" advAuto="0"/>
      <p:bldP spid="321" grpId="6" animBg="1" advAuto="0"/>
      <p:bldP spid="321" grpId="10" animBg="1" advAuto="0"/>
      <p:bldP spid="322" grpId="2" animBg="1" advAuto="0"/>
      <p:bldP spid="322" grpId="7" animBg="1" advAuto="0"/>
      <p:bldP spid="325" grpId="4" animBg="1" advAuto="0"/>
      <p:bldP spid="325" grpId="11" animBg="1" advAuto="0"/>
      <p:bldP spid="347" grpId="21" animBg="1" advAuto="0"/>
      <p:bldP spid="348" grpId="22" animBg="1" advAuto="0"/>
      <p:bldP spid="328" grpId="18" animBg="1" advAuto="0"/>
      <p:bldP spid="328" grpId="30" animBg="1" advAuto="0"/>
      <p:bldP spid="329" grpId="19" animBg="1" advAuto="0"/>
      <p:bldP spid="329" grpId="31" animBg="1" advAuto="0"/>
      <p:bldP spid="330" grpId="20" animBg="1" advAuto="0"/>
      <p:bldP spid="330" grpId="32" animBg="1" advAuto="0"/>
      <p:bldP spid="333" grpId="23" animBg="1" advAuto="0"/>
      <p:bldP spid="333" grpId="24" animBg="1" advAuto="0"/>
      <p:bldP spid="334" grpId="25" animBg="1" advAuto="0"/>
      <p:bldP spid="335" grpId="26" animBg="1" advAuto="0"/>
      <p:bldP spid="335" grpId="33" animBg="1" advAuto="0"/>
      <p:bldP spid="336" grpId="27" animBg="1" advAuto="0"/>
      <p:bldP spid="336" grpId="34" animBg="1" advAuto="0"/>
      <p:bldP spid="339" grpId="28" animBg="1" advAuto="0"/>
      <p:bldP spid="339" grpId="29" animBg="1" advAuto="0"/>
      <p:bldP spid="340" grpId="38" animBg="1" advAuto="0"/>
      <p:bldP spid="341" grpId="39" animBg="1" advAuto="0"/>
      <p:bldP spid="342" grpId="40" animBg="1" advAuto="0"/>
      <p:bldP spid="343" grpId="4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Tier-1 ISP Peering</a:t>
            </a:r>
          </a:p>
        </p:txBody>
      </p:sp>
      <p:sp>
        <p:nvSpPr>
          <p:cNvPr id="35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355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352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3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4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AT&amp;T</a:t>
              </a:r>
            </a:p>
          </p:txBody>
        </p:sp>
      </p:grpSp>
      <p:grpSp>
        <p:nvGrpSpPr>
          <p:cNvPr id="359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356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7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8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Centurylink</a:t>
              </a:r>
            </a:p>
          </p:txBody>
        </p:sp>
      </p:grpSp>
      <p:grpSp>
        <p:nvGrpSpPr>
          <p:cNvPr id="363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360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1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2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XO Communications</a:t>
              </a:r>
            </a:p>
          </p:txBody>
        </p:sp>
      </p:grpSp>
      <p:grpSp>
        <p:nvGrpSpPr>
          <p:cNvPr id="367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364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5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6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Inteliquent</a:t>
              </a:r>
            </a:p>
          </p:txBody>
        </p:sp>
      </p:grpSp>
      <p:grpSp>
        <p:nvGrpSpPr>
          <p:cNvPr id="371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368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9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0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Verizon Business</a:t>
              </a:r>
            </a:p>
          </p:txBody>
        </p:sp>
      </p:grpSp>
      <p:grpSp>
        <p:nvGrpSpPr>
          <p:cNvPr id="375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372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3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4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Sprint</a:t>
              </a:r>
            </a:p>
          </p:txBody>
        </p:sp>
      </p:grpSp>
      <p:grpSp>
        <p:nvGrpSpPr>
          <p:cNvPr id="379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376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7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8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Level 3</a:t>
              </a:r>
            </a:p>
          </p:txBody>
        </p:sp>
      </p:grpSp>
      <p:sp>
        <p:nvSpPr>
          <p:cNvPr id="401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2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3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4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5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6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7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8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9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0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1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2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3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4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5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395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6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7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8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9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20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Tier-1 ISP Peering</a:t>
            </a:r>
          </a:p>
        </p:txBody>
      </p:sp>
      <p:sp>
        <p:nvSpPr>
          <p:cNvPr id="42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427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424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25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26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AT&amp;T</a:t>
              </a:r>
            </a:p>
          </p:txBody>
        </p:sp>
      </p:grpSp>
      <p:grpSp>
        <p:nvGrpSpPr>
          <p:cNvPr id="431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428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29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0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Centurylink</a:t>
              </a:r>
            </a:p>
          </p:txBody>
        </p:sp>
      </p:grpSp>
      <p:grpSp>
        <p:nvGrpSpPr>
          <p:cNvPr id="435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432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3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4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XO Communications</a:t>
              </a:r>
            </a:p>
          </p:txBody>
        </p:sp>
      </p:grpSp>
      <p:grpSp>
        <p:nvGrpSpPr>
          <p:cNvPr id="439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436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7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8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Inteliquent</a:t>
              </a:r>
            </a:p>
          </p:txBody>
        </p:sp>
      </p:grpSp>
      <p:grpSp>
        <p:nvGrpSpPr>
          <p:cNvPr id="443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440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1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2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Verizon Business</a:t>
              </a:r>
            </a:p>
          </p:txBody>
        </p:sp>
      </p:grpSp>
      <p:grpSp>
        <p:nvGrpSpPr>
          <p:cNvPr id="447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444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5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6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Sprint</a:t>
              </a:r>
            </a:p>
          </p:txBody>
        </p:sp>
      </p:grpSp>
      <p:grpSp>
        <p:nvGrpSpPr>
          <p:cNvPr id="451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448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9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50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Level 3</a:t>
              </a:r>
            </a:p>
          </p:txBody>
        </p:sp>
      </p:grpSp>
      <p:sp>
        <p:nvSpPr>
          <p:cNvPr id="478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79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0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1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2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3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4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5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6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7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8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9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0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1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2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67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4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5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6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7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86" y="1569719"/>
            <a:ext cx="8905428" cy="5089745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is from Martin Levy’s Talk (Cloudflare) at APNIC48"/>
          <p:cNvSpPr txBox="1"/>
          <p:nvPr/>
        </p:nvSpPr>
        <p:spPr>
          <a:xfrm>
            <a:off x="3953150" y="6582629"/>
            <a:ext cx="52249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Slide is from Martin Levy’s Talk (Cloudflare) at APNIC48</a:t>
            </a:r>
          </a:p>
        </p:txBody>
      </p:sp>
      <p:sp>
        <p:nvSpPr>
          <p:cNvPr id="475" name="Rectangle"/>
          <p:cNvSpPr/>
          <p:nvPr/>
        </p:nvSpPr>
        <p:spPr>
          <a:xfrm>
            <a:off x="720999" y="3025861"/>
            <a:ext cx="365131" cy="488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Rectangle"/>
          <p:cNvSpPr/>
          <p:nvPr/>
        </p:nvSpPr>
        <p:spPr>
          <a:xfrm>
            <a:off x="-81939" y="3025861"/>
            <a:ext cx="791069" cy="530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418939" y="3600861"/>
            <a:ext cx="791069" cy="530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Microsoft Macintosh PowerPoint</Application>
  <PresentationFormat>On-screen Show (4:3)</PresentationFormat>
  <Paragraphs>378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Helvetica Neue</vt:lpstr>
      <vt:lpstr>Helvetica Neue Medium</vt:lpstr>
      <vt:lpstr>Tw Cen MT</vt:lpstr>
      <vt:lpstr>Wingdings</vt:lpstr>
      <vt:lpstr>Median</vt:lpstr>
      <vt:lpstr>CSCI-351 Data communication and Networks</vt:lpstr>
      <vt:lpstr>Network Layer, Control Plane</vt:lpstr>
      <vt:lpstr>ASs, Revisited</vt:lpstr>
      <vt:lpstr>AS Numbers</vt:lpstr>
      <vt:lpstr>Inter-Domain Routing</vt:lpstr>
      <vt:lpstr>BGP</vt:lpstr>
      <vt:lpstr>BGP Relationships</vt:lpstr>
      <vt:lpstr>Tier-1 ISP Peering</vt:lpstr>
      <vt:lpstr>Tier-1 ISP Peering</vt:lpstr>
      <vt:lpstr>PowerPoint Presentation</vt:lpstr>
      <vt:lpstr>Peering Wars</vt:lpstr>
      <vt:lpstr>Two Types of BGP Neighbors</vt:lpstr>
      <vt:lpstr>Full iBGP Meshes</vt:lpstr>
      <vt:lpstr>Path Vector Protocol</vt:lpstr>
      <vt:lpstr>BGP Operations (Simplified)</vt:lpstr>
      <vt:lpstr>Four Types of BGP Messages</vt:lpstr>
      <vt:lpstr>BGP Attributes</vt:lpstr>
      <vt:lpstr>Route Selection Summary</vt:lpstr>
      <vt:lpstr>Shortest AS Path != Shortest Path</vt:lpstr>
      <vt:lpstr>Hot Potato Routing</vt:lpstr>
      <vt:lpstr>Importing Routes</vt:lpstr>
      <vt:lpstr>Exporting Routes</vt:lpstr>
      <vt:lpstr>Modeling BGP</vt:lpstr>
      <vt:lpstr>AS Relationships: It’s Complicated</vt:lpstr>
      <vt:lpstr>Other BGP Attributes</vt:lpstr>
      <vt:lpstr>An example of BGP updates</vt:lpstr>
      <vt:lpstr>Security Challenges?</vt:lpstr>
      <vt:lpstr>BGP Route leak</vt:lpstr>
      <vt:lpstr>BGP Subprefix Hijacking</vt:lpstr>
      <vt:lpstr>Sneak peek of security-related lectures</vt:lpstr>
      <vt:lpstr>When you request a webpage (1)</vt:lpstr>
      <vt:lpstr>When you request a webpage (2)</vt:lpstr>
      <vt:lpstr>Underlying structure</vt:lpstr>
      <vt:lpstr>PowerPoint Presentation</vt:lpstr>
      <vt:lpstr>Underlying structure</vt:lpstr>
      <vt:lpstr>Underlying structure</vt:lpstr>
      <vt:lpstr>Another Routeleak</vt:lpstr>
      <vt:lpstr>Why it happened (from 10,000 ft view)</vt:lpstr>
      <vt:lpstr>How can we prevent from these attacks?</vt:lpstr>
      <vt:lpstr>Again</vt:lpstr>
      <vt:lpstr>Again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CSCI-351 Data communication and Networks</dc:title>
  <cp:lastModifiedBy>Chung taejoong</cp:lastModifiedBy>
  <cp:revision>2</cp:revision>
  <dcterms:modified xsi:type="dcterms:W3CDTF">2019-09-26T11:52:11Z</dcterms:modified>
</cp:coreProperties>
</file>